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0" r:id="rId2"/>
    <p:sldId id="338" r:id="rId3"/>
    <p:sldId id="298" r:id="rId4"/>
    <p:sldId id="339" r:id="rId5"/>
    <p:sldId id="341" r:id="rId6"/>
    <p:sldId id="342" r:id="rId7"/>
    <p:sldId id="343" r:id="rId8"/>
    <p:sldId id="344" r:id="rId9"/>
    <p:sldId id="345" r:id="rId10"/>
    <p:sldId id="340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7" r:id="rId21"/>
    <p:sldId id="356" r:id="rId22"/>
    <p:sldId id="359" r:id="rId23"/>
    <p:sldId id="360" r:id="rId24"/>
    <p:sldId id="361" r:id="rId25"/>
    <p:sldId id="362" r:id="rId26"/>
    <p:sldId id="364" r:id="rId27"/>
    <p:sldId id="363" r:id="rId28"/>
    <p:sldId id="365" r:id="rId29"/>
    <p:sldId id="367" r:id="rId30"/>
    <p:sldId id="366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A8463BAE-166E-423E-8A4E-8164AB0163C2}">
          <p14:sldIdLst>
            <p14:sldId id="260"/>
            <p14:sldId id="338"/>
            <p14:sldId id="298"/>
            <p14:sldId id="339"/>
            <p14:sldId id="341"/>
            <p14:sldId id="342"/>
            <p14:sldId id="343"/>
            <p14:sldId id="344"/>
            <p14:sldId id="345"/>
            <p14:sldId id="340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7"/>
            <p14:sldId id="356"/>
            <p14:sldId id="359"/>
            <p14:sldId id="360"/>
            <p14:sldId id="361"/>
            <p14:sldId id="362"/>
            <p14:sldId id="364"/>
            <p14:sldId id="363"/>
            <p14:sldId id="365"/>
            <p14:sldId id="367"/>
            <p14:sldId id="366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8E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9" autoAdjust="0"/>
    <p:restoredTop sz="97482" autoAdjust="0"/>
  </p:normalViewPr>
  <p:slideViewPr>
    <p:cSldViewPr snapToGrid="0">
      <p:cViewPr varScale="1">
        <p:scale>
          <a:sx n="156" d="100"/>
          <a:sy n="156" d="100"/>
        </p:scale>
        <p:origin x="204" y="96"/>
      </p:cViewPr>
      <p:guideLst/>
    </p:cSldViewPr>
  </p:slideViewPr>
  <p:outlineViewPr>
    <p:cViewPr>
      <p:scale>
        <a:sx n="33" d="100"/>
        <a:sy n="33" d="100"/>
      </p:scale>
      <p:origin x="0" y="-176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8DD84-0E30-40C2-8FC1-F2F585BB656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4CA5C-6C5A-4344-A89E-E92583CFC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3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4CA5C-6C5A-4344-A89E-E92583CFC2A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3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1820F0CB-0FCC-4AD4-A5F2-B30D9580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28D9A524-AEF6-428A-80D6-E3A6E869611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39CA6-F71D-4C01-A82C-C1CD522A9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E1C2974-B68D-45C9-9B02-5B8F2E489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65576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9437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E63FB-1006-4B06-8C4A-121CB3DD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06E352-0190-494D-9BAD-7ED3FAF80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0EFAD0-F2D2-4D13-B809-D9828ADE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AE319-C574-4DFC-A70E-C644D1326D45}" type="datetime1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24E07-7298-480D-8A53-D33575FCB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Landau Days 2021, July 1st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F01361-0B19-4CFF-9451-5D25762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3200400" cy="365125"/>
          </a:xfrm>
          <a:prstGeom prst="rect">
            <a:avLst/>
          </a:prstGeom>
        </p:spPr>
        <p:txBody>
          <a:bodyPr/>
          <a:lstStyle/>
          <a:p>
            <a:fld id="{6803CF31-CCD3-4DC0-B3EE-38DB2854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0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F3CF34-2198-48D0-80AA-A8B0BFFFA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E74E7A-7093-4989-A391-C4ED1B321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17D4D8-C855-4EA5-B9F8-4C4EA47E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7142C-5121-4EF1-8A4A-55FAC23F3967}" type="datetime1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36EA3-7FEF-40B1-B378-587AD315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Landau Days 2021, July 1st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22732A-87F9-44E2-AA5D-E0B0FD69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3200400" cy="365125"/>
          </a:xfrm>
          <a:prstGeom prst="rect">
            <a:avLst/>
          </a:prstGeom>
        </p:spPr>
        <p:txBody>
          <a:bodyPr/>
          <a:lstStyle/>
          <a:p>
            <a:fld id="{6803CF31-CCD3-4DC0-B3EE-38DB2854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28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67279-012A-4868-8195-926BA02C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3F41F-3ED3-485E-B05E-DA0564339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6598BBB9-8213-4368-A742-2EA0FE32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4259-7BA2-4590-872B-6CD87B868D4F}" type="datetime1">
              <a:rPr lang="ru-RU" smtClean="0"/>
              <a:t>27.08.2024</a:t>
            </a:fld>
            <a:endParaRPr lang="ru-RU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C282ECC5-8904-4E0C-B7BD-00DACEC1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600" cy="365125"/>
          </a:xfrm>
        </p:spPr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79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4FB69-2B9F-403E-82BC-53C208C0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3FC746-4DFF-4C8F-A7BE-00F8EB366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16CD32-0BBB-42A6-987D-13D5F8D0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0AC791-42B4-48BD-B5FA-AA3BD7D8F736}" type="datetime1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280555-A8C7-4413-9743-85723899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A2583483-5FF0-4B27-84F4-F769C890E9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58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A60A7-F1CA-45FD-AA35-96D27D69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63485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CDADF6-E036-41B6-A2F5-54F38A225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6F7023-237D-4DF0-9EB7-BFB694800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011BA5-8B79-4185-B8E6-15932343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2E934-2413-4AD6-A577-97C0C86A6EE5}" type="datetime1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5A96DD-6E33-438B-A355-857BD9C3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</p:spPr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A2583483-5FF0-4B27-84F4-F769C890E9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FE13CE2-B896-4AFC-ABC5-7B1141C8AB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2213" y="364332"/>
            <a:ext cx="4981573" cy="634859"/>
          </a:xfrm>
        </p:spPr>
        <p:txBody>
          <a:bodyPr anchor="ctr">
            <a:normAutofit/>
          </a:bodyPr>
          <a:lstStyle>
            <a:lvl1pPr marL="0" indent="0" algn="r">
              <a:buNone/>
              <a:defRPr sz="3200" b="1">
                <a:solidFill>
                  <a:srgbClr val="203864"/>
                </a:solidFill>
                <a:effectLst/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0193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61A44-02CC-4F6D-9FAC-F02859A2B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46D209-3773-44B8-8C3D-3EB6A607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0D557F-8829-4DF7-8C04-6ED4A571E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B41232-F2CF-4F9A-B1CE-1A5C0AB897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A4DA69-5B57-4E8F-8A7A-46CC8B441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1A528A-FEBC-4D88-A868-F6CC81C4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E035F-43D1-4C4E-B88A-264C9D2A2730}" type="datetime1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FF7DC0-343D-4A52-9E8A-28B11292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Landau Days 2021, July 1st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4EC370-8CA0-4503-A185-4DB51B1A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3200400" cy="365125"/>
          </a:xfrm>
          <a:prstGeom prst="rect">
            <a:avLst/>
          </a:prstGeom>
        </p:spPr>
        <p:txBody>
          <a:bodyPr/>
          <a:lstStyle/>
          <a:p>
            <a:fld id="{6803CF31-CCD3-4DC0-B3EE-38DB2854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8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D7301-A20D-4E6B-8EAD-4443024D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D2F7DC-59C0-405B-AFC8-0DA59B61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27459-ABD4-4AFA-B358-75C6321540E4}" type="datetime1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AC4F25-C118-4477-A7BB-0C0DAE63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A2583483-5FF0-4B27-84F4-F769C890E9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21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F66CE5A-11F5-4915-80EB-7F705D75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A67F8-D83B-48DF-B231-DA71EBE510A5}" type="datetime1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C1061B-6CD9-4AEB-8241-520290B6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Landau Days 2021, July 1st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92F758-1ABF-4832-AE1A-C5D2B4B85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3200400" cy="365125"/>
          </a:xfrm>
          <a:prstGeom prst="rect">
            <a:avLst/>
          </a:prstGeom>
        </p:spPr>
        <p:txBody>
          <a:bodyPr/>
          <a:lstStyle/>
          <a:p>
            <a:fld id="{6803CF31-CCD3-4DC0-B3EE-38DB2854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7A063-7929-4C54-84B3-D369F632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A1B7BC-3AC8-44FF-B8C0-BB8E23EC6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8F2094-1724-4438-BF88-49F07DD73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818A98-0809-4E0B-AB19-FE51AEF8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FD8638-AB06-48DA-A37B-A52AFE1CFF08}" type="datetime1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14030F-9CCE-4607-99A2-2E64633B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Landau Days 2021, July 1st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2AA87-70AD-4A71-897F-9DDB14D5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3200400" cy="365125"/>
          </a:xfrm>
          <a:prstGeom prst="rect">
            <a:avLst/>
          </a:prstGeom>
        </p:spPr>
        <p:txBody>
          <a:bodyPr/>
          <a:lstStyle/>
          <a:p>
            <a:fld id="{6803CF31-CCD3-4DC0-B3EE-38DB2854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7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0D082-FC65-4C71-8BC8-BE4757E17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A60B56-060A-4514-9CCC-1C9D4E38B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E1255E-7857-420E-8917-B888EF781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42C4E6-A313-4816-AA19-E9D790B0C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23994-8FF3-486A-8D81-6588DACC8F23}" type="datetime1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3B5EDE-3F74-47A1-A11E-A20ED335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Landau Days 2021, July 1st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3BE7F3-D7CF-4677-856A-6464D42E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3200400" cy="365125"/>
          </a:xfrm>
          <a:prstGeom prst="rect">
            <a:avLst/>
          </a:prstGeom>
        </p:spPr>
        <p:txBody>
          <a:bodyPr/>
          <a:lstStyle/>
          <a:p>
            <a:fld id="{6803CF31-CCD3-4DC0-B3EE-38DB28548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3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2CE8F-64FE-4EC0-ADC1-E8C5C3DD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FA15BB-444F-4DB3-8B8F-BE511346E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0701"/>
            <a:ext cx="10515600" cy="495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3BC9AB34-0D3C-48B1-BBC8-11C0F9647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D74259-7BA2-4590-872B-6CD87B868D4F}" type="datetime1">
              <a:rPr lang="ru-RU" smtClean="0"/>
              <a:t>27.08.2024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A35D0465-0F8A-44B3-8231-9C475934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356350"/>
            <a:ext cx="105156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>
            <a:lvl1pPr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B59D4922-E4AC-40FE-8580-A2A0424A4A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Дата 3">
            <a:extLst>
              <a:ext uri="{FF2B5EF4-FFF2-40B4-BE49-F238E27FC236}">
                <a16:creationId xmlns:a16="http://schemas.microsoft.com/office/drawing/2014/main" id="{68E208DB-B553-4E08-8CEB-0B441E08AD17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80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tags" Target="../tags/tag49.xml"/><Relationship Id="rId21" Type="http://schemas.openxmlformats.org/officeDocument/2006/relationships/image" Target="../media/image52.png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image" Target="../media/image14.png"/><Relationship Id="rId25" Type="http://schemas.openxmlformats.org/officeDocument/2006/relationships/image" Target="../media/image56.png"/><Relationship Id="rId2" Type="http://schemas.openxmlformats.org/officeDocument/2006/relationships/tags" Target="../tags/tag48.xml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24" Type="http://schemas.openxmlformats.org/officeDocument/2006/relationships/image" Target="../media/image55.png"/><Relationship Id="rId5" Type="http://schemas.openxmlformats.org/officeDocument/2006/relationships/tags" Target="../tags/tag51.xml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10" Type="http://schemas.openxmlformats.org/officeDocument/2006/relationships/tags" Target="../tags/tag56.xml"/><Relationship Id="rId19" Type="http://schemas.openxmlformats.org/officeDocument/2006/relationships/image" Target="../media/image50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image" Target="../media/image46.png"/><Relationship Id="rId22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0.png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59.png"/><Relationship Id="rId2" Type="http://schemas.openxmlformats.org/officeDocument/2006/relationships/tags" Target="../tags/tag60.xml"/><Relationship Id="rId16" Type="http://schemas.openxmlformats.org/officeDocument/2006/relationships/image" Target="../media/image63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58.png"/><Relationship Id="rId5" Type="http://schemas.openxmlformats.org/officeDocument/2006/relationships/tags" Target="../tags/tag63.xml"/><Relationship Id="rId15" Type="http://schemas.openxmlformats.org/officeDocument/2006/relationships/image" Target="../media/image62.png"/><Relationship Id="rId10" Type="http://schemas.openxmlformats.org/officeDocument/2006/relationships/image" Target="../media/image42.png"/><Relationship Id="rId4" Type="http://schemas.openxmlformats.org/officeDocument/2006/relationships/tags" Target="../tags/tag62.xml"/><Relationship Id="rId9" Type="http://schemas.openxmlformats.org/officeDocument/2006/relationships/image" Target="../media/image40.pn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65.png"/><Relationship Id="rId18" Type="http://schemas.openxmlformats.org/officeDocument/2006/relationships/image" Target="../media/image15.png"/><Relationship Id="rId3" Type="http://schemas.openxmlformats.org/officeDocument/2006/relationships/tags" Target="../tags/tag68.xml"/><Relationship Id="rId21" Type="http://schemas.openxmlformats.org/officeDocument/2006/relationships/image" Target="../media/image67.png"/><Relationship Id="rId7" Type="http://schemas.openxmlformats.org/officeDocument/2006/relationships/tags" Target="../tags/tag72.xml"/><Relationship Id="rId12" Type="http://schemas.openxmlformats.org/officeDocument/2006/relationships/image" Target="../media/image64.jpg"/><Relationship Id="rId17" Type="http://schemas.openxmlformats.org/officeDocument/2006/relationships/image" Target="../media/image14.png"/><Relationship Id="rId2" Type="http://schemas.openxmlformats.org/officeDocument/2006/relationships/tags" Target="../tags/tag67.xml"/><Relationship Id="rId16" Type="http://schemas.openxmlformats.org/officeDocument/2006/relationships/image" Target="../media/image13.png"/><Relationship Id="rId20" Type="http://schemas.openxmlformats.org/officeDocument/2006/relationships/image" Target="../media/image3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15" Type="http://schemas.openxmlformats.org/officeDocument/2006/relationships/image" Target="../media/image12.png"/><Relationship Id="rId10" Type="http://schemas.openxmlformats.org/officeDocument/2006/relationships/tags" Target="../tags/tag75.xml"/><Relationship Id="rId19" Type="http://schemas.openxmlformats.org/officeDocument/2006/relationships/image" Target="../media/image66.png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image" Target="../media/image11.png"/><Relationship Id="rId22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tags" Target="../tags/tag78.xml"/><Relationship Id="rId21" Type="http://schemas.openxmlformats.org/officeDocument/2006/relationships/image" Target="../media/image75.png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tags" Target="../tags/tag77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24" Type="http://schemas.openxmlformats.org/officeDocument/2006/relationships/image" Target="../media/image78.png"/><Relationship Id="rId5" Type="http://schemas.openxmlformats.org/officeDocument/2006/relationships/tags" Target="../tags/tag80.xml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tags" Target="../tags/tag85.xml"/><Relationship Id="rId19" Type="http://schemas.openxmlformats.org/officeDocument/2006/relationships/image" Target="../media/image73.png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76.png"/><Relationship Id="rId27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91.xml"/><Relationship Id="rId7" Type="http://schemas.openxmlformats.org/officeDocument/2006/relationships/image" Target="../media/image8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92.xml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89.png"/><Relationship Id="rId18" Type="http://schemas.openxmlformats.org/officeDocument/2006/relationships/image" Target="../media/image59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88.png"/><Relationship Id="rId17" Type="http://schemas.openxmlformats.org/officeDocument/2006/relationships/image" Target="../media/image92.png"/><Relationship Id="rId2" Type="http://schemas.openxmlformats.org/officeDocument/2006/relationships/tags" Target="../tags/tag94.xml"/><Relationship Id="rId16" Type="http://schemas.openxmlformats.org/officeDocument/2006/relationships/image" Target="../media/image91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87.png"/><Relationship Id="rId5" Type="http://schemas.openxmlformats.org/officeDocument/2006/relationships/tags" Target="../tags/tag97.xml"/><Relationship Id="rId15" Type="http://schemas.openxmlformats.org/officeDocument/2006/relationships/image" Target="../media/image9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93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8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97.png"/><Relationship Id="rId5" Type="http://schemas.openxmlformats.org/officeDocument/2006/relationships/tags" Target="../tags/tag106.xml"/><Relationship Id="rId10" Type="http://schemas.openxmlformats.org/officeDocument/2006/relationships/image" Target="../media/image96.png"/><Relationship Id="rId4" Type="http://schemas.openxmlformats.org/officeDocument/2006/relationships/tags" Target="../tags/tag105.xml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image" Target="../media/image101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1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06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5.png"/><Relationship Id="rId5" Type="http://schemas.openxmlformats.org/officeDocument/2006/relationships/tags" Target="../tags/tag115.xml"/><Relationship Id="rId10" Type="http://schemas.openxmlformats.org/officeDocument/2006/relationships/image" Target="../media/image104.png"/><Relationship Id="rId4" Type="http://schemas.openxmlformats.org/officeDocument/2006/relationships/tags" Target="../tags/tag114.xml"/><Relationship Id="rId9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118.xml"/><Relationship Id="rId7" Type="http://schemas.openxmlformats.org/officeDocument/2006/relationships/image" Target="../media/image109.jp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tags" Target="../tags/tag121.xml"/><Relationship Id="rId7" Type="http://schemas.openxmlformats.org/officeDocument/2006/relationships/image" Target="../media/image115.emf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Relationship Id="rId4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image" Target="../media/image132.png"/><Relationship Id="rId18" Type="http://schemas.openxmlformats.org/officeDocument/2006/relationships/image" Target="../media/image138.png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image" Target="../media/image131.png"/><Relationship Id="rId17" Type="http://schemas.openxmlformats.org/officeDocument/2006/relationships/image" Target="../media/image137.png"/><Relationship Id="rId2" Type="http://schemas.openxmlformats.org/officeDocument/2006/relationships/tags" Target="../tags/tag127.xml"/><Relationship Id="rId16" Type="http://schemas.openxmlformats.org/officeDocument/2006/relationships/image" Target="../media/image136.png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image" Target="../media/image130.emf"/><Relationship Id="rId5" Type="http://schemas.openxmlformats.org/officeDocument/2006/relationships/tags" Target="../tags/tag130.xml"/><Relationship Id="rId15" Type="http://schemas.openxmlformats.org/officeDocument/2006/relationships/image" Target="../media/image135.png"/><Relationship Id="rId10" Type="http://schemas.openxmlformats.org/officeDocument/2006/relationships/image" Target="../media/image129.png"/><Relationship Id="rId4" Type="http://schemas.openxmlformats.org/officeDocument/2006/relationships/tags" Target="../tags/tag12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58.png"/><Relationship Id="rId18" Type="http://schemas.openxmlformats.org/officeDocument/2006/relationships/image" Target="../media/image150.png"/><Relationship Id="rId3" Type="http://schemas.openxmlformats.org/officeDocument/2006/relationships/tags" Target="../tags/tag138.xml"/><Relationship Id="rId21" Type="http://schemas.openxmlformats.org/officeDocument/2006/relationships/image" Target="../media/image153.png"/><Relationship Id="rId7" Type="http://schemas.openxmlformats.org/officeDocument/2006/relationships/tags" Target="../tags/tag142.xml"/><Relationship Id="rId12" Type="http://schemas.openxmlformats.org/officeDocument/2006/relationships/image" Target="../media/image145.png"/><Relationship Id="rId17" Type="http://schemas.openxmlformats.org/officeDocument/2006/relationships/image" Target="../media/image149.png"/><Relationship Id="rId2" Type="http://schemas.openxmlformats.org/officeDocument/2006/relationships/tags" Target="../tags/tag137.xml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15" Type="http://schemas.openxmlformats.org/officeDocument/2006/relationships/image" Target="../media/image147.png"/><Relationship Id="rId10" Type="http://schemas.openxmlformats.org/officeDocument/2006/relationships/tags" Target="../tags/tag145.xml"/><Relationship Id="rId19" Type="http://schemas.openxmlformats.org/officeDocument/2006/relationships/image" Target="../media/image151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8.png"/><Relationship Id="rId3" Type="http://schemas.openxmlformats.org/officeDocument/2006/relationships/tags" Target="../tags/tag3.xml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2.png"/><Relationship Id="rId29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10" Type="http://schemas.openxmlformats.org/officeDocument/2006/relationships/tags" Target="../tags/tag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8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image" Target="../media/image156.png"/><Relationship Id="rId26" Type="http://schemas.openxmlformats.org/officeDocument/2006/relationships/image" Target="../media/image163.png"/><Relationship Id="rId3" Type="http://schemas.openxmlformats.org/officeDocument/2006/relationships/tags" Target="../tags/tag148.xml"/><Relationship Id="rId21" Type="http://schemas.openxmlformats.org/officeDocument/2006/relationships/image" Target="../media/image159.png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image" Target="../media/image155.png"/><Relationship Id="rId25" Type="http://schemas.openxmlformats.org/officeDocument/2006/relationships/image" Target="../media/image73.png"/><Relationship Id="rId2" Type="http://schemas.openxmlformats.org/officeDocument/2006/relationships/tags" Target="../tags/tag147.xml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24" Type="http://schemas.openxmlformats.org/officeDocument/2006/relationships/image" Target="../media/image162.png"/><Relationship Id="rId5" Type="http://schemas.openxmlformats.org/officeDocument/2006/relationships/tags" Target="../tags/tag150.xml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10" Type="http://schemas.openxmlformats.org/officeDocument/2006/relationships/tags" Target="../tags/tag155.xml"/><Relationship Id="rId19" Type="http://schemas.openxmlformats.org/officeDocument/2006/relationships/image" Target="../media/image157.png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60.png"/><Relationship Id="rId27" Type="http://schemas.openxmlformats.org/officeDocument/2006/relationships/image" Target="../media/image1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image" Target="../media/image170.png"/><Relationship Id="rId26" Type="http://schemas.openxmlformats.org/officeDocument/2006/relationships/image" Target="../media/image178.png"/><Relationship Id="rId3" Type="http://schemas.openxmlformats.org/officeDocument/2006/relationships/tags" Target="../tags/tag161.xml"/><Relationship Id="rId21" Type="http://schemas.openxmlformats.org/officeDocument/2006/relationships/image" Target="../media/image173.png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image" Target="../media/image169.png"/><Relationship Id="rId25" Type="http://schemas.openxmlformats.org/officeDocument/2006/relationships/image" Target="../media/image177.png"/><Relationship Id="rId2" Type="http://schemas.openxmlformats.org/officeDocument/2006/relationships/tags" Target="../tags/tag160.xml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24" Type="http://schemas.openxmlformats.org/officeDocument/2006/relationships/image" Target="../media/image176.png"/><Relationship Id="rId5" Type="http://schemas.openxmlformats.org/officeDocument/2006/relationships/tags" Target="../tags/tag163.xml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tags" Target="../tags/tag168.xml"/><Relationship Id="rId19" Type="http://schemas.openxmlformats.org/officeDocument/2006/relationships/image" Target="../media/image171.png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74.png"/><Relationship Id="rId27" Type="http://schemas.openxmlformats.org/officeDocument/2006/relationships/image" Target="../media/image17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5.png"/><Relationship Id="rId18" Type="http://schemas.openxmlformats.org/officeDocument/2006/relationships/image" Target="../media/image22.png"/><Relationship Id="rId3" Type="http://schemas.openxmlformats.org/officeDocument/2006/relationships/tags" Target="../tags/tag20.xml"/><Relationship Id="rId21" Type="http://schemas.openxmlformats.org/officeDocument/2006/relationships/image" Target="../media/image25.png"/><Relationship Id="rId7" Type="http://schemas.openxmlformats.org/officeDocument/2006/relationships/tags" Target="../tags/tag24.xml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tags" Target="../tags/tag19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15" Type="http://schemas.openxmlformats.org/officeDocument/2006/relationships/image" Target="../media/image19.png"/><Relationship Id="rId10" Type="http://schemas.openxmlformats.org/officeDocument/2006/relationships/tags" Target="../tags/tag27.xml"/><Relationship Id="rId19" Type="http://schemas.openxmlformats.org/officeDocument/2006/relationships/image" Target="../media/image23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tags" Target="../tags/tag30.xml"/><Relationship Id="rId21" Type="http://schemas.openxmlformats.org/officeDocument/2006/relationships/image" Target="../media/image35.png"/><Relationship Id="rId7" Type="http://schemas.openxmlformats.org/officeDocument/2006/relationships/tags" Target="../tags/tag34.xml"/><Relationship Id="rId12" Type="http://schemas.openxmlformats.org/officeDocument/2006/relationships/image" Target="../media/image26.gif"/><Relationship Id="rId17" Type="http://schemas.openxmlformats.org/officeDocument/2006/relationships/image" Target="../media/image31.png"/><Relationship Id="rId2" Type="http://schemas.openxmlformats.org/officeDocument/2006/relationships/tags" Target="../tags/tag29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2.xml"/><Relationship Id="rId15" Type="http://schemas.openxmlformats.org/officeDocument/2006/relationships/image" Target="../media/image29.png"/><Relationship Id="rId10" Type="http://schemas.openxmlformats.org/officeDocument/2006/relationships/tags" Target="../tags/tag37.xml"/><Relationship Id="rId19" Type="http://schemas.openxmlformats.org/officeDocument/2006/relationships/image" Target="../media/image33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40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42.xml"/><Relationship Id="rId10" Type="http://schemas.openxmlformats.org/officeDocument/2006/relationships/image" Target="../media/image40.png"/><Relationship Id="rId4" Type="http://schemas.openxmlformats.org/officeDocument/2006/relationships/tags" Target="../tags/tag41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45.xml"/><Relationship Id="rId7" Type="http://schemas.openxmlformats.org/officeDocument/2006/relationships/image" Target="../media/image43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3A64FC-DF22-4FFF-B203-2BF138F17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0DDB4722-C621-4202-B246-1B54DD440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00105"/>
            <a:ext cx="9144000" cy="4151608"/>
          </a:xfrm>
        </p:spPr>
        <p:txBody>
          <a:bodyPr>
            <a:normAutofit fontScale="92500" lnSpcReduction="20000"/>
          </a:bodyPr>
          <a:lstStyle/>
          <a:p>
            <a:r>
              <a:rPr lang="ru-RU" u="sng" dirty="0"/>
              <a:t>Вергелес Сергей Сергеевич</a:t>
            </a:r>
            <a:endParaRPr lang="en-US" u="sng" dirty="0"/>
          </a:p>
          <a:p>
            <a:r>
              <a:rPr lang="ru-RU" dirty="0"/>
              <a:t>Парфеньев Владимир Михайлович</a:t>
            </a:r>
          </a:p>
          <a:p>
            <a:r>
              <a:rPr lang="ru-RU" dirty="0"/>
              <a:t>Лебедев Владимир Валентинович</a:t>
            </a:r>
          </a:p>
          <a:p>
            <a:endParaRPr lang="ru-RU" dirty="0"/>
          </a:p>
          <a:p>
            <a:r>
              <a:rPr lang="ru-RU" dirty="0"/>
              <a:t>Левченко Александр Алексеевич</a:t>
            </a:r>
          </a:p>
          <a:p>
            <a:r>
              <a:rPr lang="ru-RU" dirty="0"/>
              <a:t>Филатов Сергей Васильевич</a:t>
            </a:r>
          </a:p>
          <a:p>
            <a:r>
              <a:rPr lang="ru-RU" dirty="0"/>
              <a:t>Бражников Максим Юрьевич</a:t>
            </a:r>
          </a:p>
          <a:p>
            <a:endParaRPr lang="ru-RU" dirty="0"/>
          </a:p>
          <a:p>
            <a:r>
              <a:rPr lang="ru-RU" sz="2000" dirty="0">
                <a:effectLst/>
              </a:rPr>
              <a:t>Институт теоретической физики им. Л.Д. Ландау РАН (Черноголовка)</a:t>
            </a:r>
          </a:p>
          <a:p>
            <a:r>
              <a:rPr lang="ru-RU" sz="2000" dirty="0">
                <a:effectLst/>
              </a:rPr>
              <a:t>Институт физики твёрдого тела РАН (Черноголовка)</a:t>
            </a:r>
          </a:p>
          <a:p>
            <a:r>
              <a:rPr lang="ru-RU" sz="2000" dirty="0">
                <a:effectLst/>
              </a:rPr>
              <a:t>НИУ Высшая школа экономики (Факультет физики)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CAB65BA-17B5-45BE-847C-2985C383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Возбуждение вихревого течения поверхностными волнами в присутствии плёнки</a:t>
            </a:r>
          </a:p>
        </p:txBody>
      </p:sp>
    </p:spTree>
    <p:extLst>
      <p:ext uri="{BB962C8B-B14F-4D97-AF65-F5344CB8AC3E}">
        <p14:creationId xmlns:p14="http://schemas.microsoft.com/office/powerpoint/2010/main" val="1257528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56035598-F485-4D90-8DB4-EC1DC9367534}"/>
              </a:ext>
            </a:extLst>
          </p:cNvPr>
          <p:cNvSpPr txBox="1"/>
          <p:nvPr/>
        </p:nvSpPr>
        <p:spPr>
          <a:xfrm>
            <a:off x="7380514" y="1058941"/>
            <a:ext cx="41515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плоской монохроматической волны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Потенциальная часть течения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Вихревая часть течения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Мнимая часть частоты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B979A-5CE9-4887-A397-68884F7A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Волна на поверхности слабо вязкой жидкости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E0129-CFBA-4306-B81B-B5AD0BE8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1" name="Рисунок 10" descr="\documentclass{article}&#10;\usepackage{amsmath}&#10;\pagestyle{empty}&#10;\begin{document}&#10;&#10; \begin{eqnarray*}&#10; \label{linear}&#10; u^{\alpha} = \nu [(\hat{\kappa}^2 + \hat{k}^2)/\hat{k}] \exp ({\hat{k}z}) \partial_{\alpha} h - 2 \nu \hat{\kappa} \exp ({\hat{\kappa} z})  \partial_{\alpha} h, \quad &amp;&amp;&#10; \\ \label{linear1}&#10; u^z = \nu (\hat{\kappa}^2 + \hat{k}^2) \exp ({\hat{k}z}) h - 2 \nu \hat{k}^2 \exp ({\hat{\kappa} z}) h, \quad &amp;&amp;&#10; \\  \label{linear2}&#10; \varpi^{\alpha}= 2 \epsilon_{\alpha \beta} \exp (\hat{\kappa}z) \partial_{\beta} \partial_t h, \quad &amp;&amp;&#10; \end{eqnarray*}&#10;&#10;\end{document}" title="IguanaTex Bitmap Display">
            <a:extLst>
              <a:ext uri="{FF2B5EF4-FFF2-40B4-BE49-F238E27FC236}">
                <a16:creationId xmlns:a16="http://schemas.microsoft.com/office/drawing/2014/main" id="{3E93A5BB-1A31-4261-B47A-A28E9BFB0C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0" y="4262427"/>
            <a:ext cx="5604571" cy="1101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924BE2-1D80-4184-977F-A5728E4A1EBA}"/>
              </a:ext>
            </a:extLst>
          </p:cNvPr>
          <p:cNvSpPr txBox="1"/>
          <p:nvPr/>
        </p:nvSpPr>
        <p:spPr>
          <a:xfrm>
            <a:off x="518534" y="3530846"/>
            <a:ext cx="773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Скорость и завихренность                           </a:t>
            </a:r>
            <a:r>
              <a:rPr lang="en-US" dirty="0"/>
              <a:t>    </a:t>
            </a:r>
            <a:r>
              <a:rPr lang="ru-RU" dirty="0"/>
              <a:t>могут быть </a:t>
            </a:r>
            <a:br>
              <a:rPr lang="ru-RU" dirty="0"/>
            </a:br>
            <a:r>
              <a:rPr lang="ru-RU" dirty="0"/>
              <a:t>выражены через форму поверхности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FC96A7-23DF-47B1-9C8E-798AD64F4B29}"/>
              </a:ext>
            </a:extLst>
          </p:cNvPr>
          <p:cNvGrpSpPr/>
          <p:nvPr/>
        </p:nvGrpSpPr>
        <p:grpSpPr>
          <a:xfrm>
            <a:off x="571124" y="5362560"/>
            <a:ext cx="4931840" cy="892399"/>
            <a:chOff x="248634" y="5164530"/>
            <a:chExt cx="4931840" cy="892399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1119AD-6126-4F12-9BD0-1D875F1A90ED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054" y="5555914"/>
              <a:ext cx="3741420" cy="50101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CB6273-728C-4FA4-81F4-82616CC11070}"/>
                </a:ext>
              </a:extLst>
            </p:cNvPr>
            <p:cNvSpPr txBox="1"/>
            <p:nvPr/>
          </p:nvSpPr>
          <p:spPr>
            <a:xfrm>
              <a:off x="248634" y="5164530"/>
              <a:ext cx="4377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Нелокальные в пространстве операторы</a:t>
              </a:r>
            </a:p>
          </p:txBody>
        </p:sp>
      </p:grp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77F2453-4AFA-484D-8FD4-F5369A32B261}"/>
              </a:ext>
            </a:extLst>
          </p:cNvPr>
          <p:cNvCxnSpPr>
            <a:cxnSpLocks/>
          </p:cNvCxnSpPr>
          <p:nvPr/>
        </p:nvCxnSpPr>
        <p:spPr>
          <a:xfrm flipV="1">
            <a:off x="6513795" y="2135667"/>
            <a:ext cx="0" cy="247612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3">
            <a:extLst>
              <a:ext uri="{FF2B5EF4-FFF2-40B4-BE49-F238E27FC236}">
                <a16:creationId xmlns:a16="http://schemas.microsoft.com/office/drawing/2014/main" id="{DC7FECE5-A6B2-4F6F-AFE8-29AFC3091860}"/>
              </a:ext>
            </a:extLst>
          </p:cNvPr>
          <p:cNvSpPr/>
          <p:nvPr/>
        </p:nvSpPr>
        <p:spPr>
          <a:xfrm>
            <a:off x="4328740" y="4210054"/>
            <a:ext cx="1926277" cy="80347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F34C904-7101-4AA6-A0CC-981D2982954E}"/>
              </a:ext>
            </a:extLst>
          </p:cNvPr>
          <p:cNvCxnSpPr>
            <a:stCxn id="21" idx="3"/>
          </p:cNvCxnSpPr>
          <p:nvPr/>
        </p:nvCxnSpPr>
        <p:spPr>
          <a:xfrm>
            <a:off x="6255017" y="4611790"/>
            <a:ext cx="7149" cy="135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2836717-B5BA-4B3A-B7E1-E2A889CDD2F3}"/>
              </a:ext>
            </a:extLst>
          </p:cNvPr>
          <p:cNvCxnSpPr>
            <a:endCxn id="21" idx="3"/>
          </p:cNvCxnSpPr>
          <p:nvPr/>
        </p:nvCxnSpPr>
        <p:spPr>
          <a:xfrm flipH="1">
            <a:off x="6255017" y="4611790"/>
            <a:ext cx="2119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944A47-C2D2-4828-ACAE-B28D4D47E0E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4" y="1106830"/>
            <a:ext cx="142875" cy="162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6AE9B3-DE1E-4330-8FF4-EA86A41F02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9" y="1719443"/>
            <a:ext cx="108585" cy="1752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FA1B4B-1BC6-41C3-BC2B-638F8CE630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4" y="2151628"/>
            <a:ext cx="323850" cy="2800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E466D2-B1E8-4EAF-8381-4E43ADAA2B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6" y="2862058"/>
            <a:ext cx="318135" cy="3086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DFA8EE-E4C7-487C-AA2C-D3C54E7295B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91" y="1116915"/>
            <a:ext cx="3278505" cy="3048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285993-BC0A-4EA6-BC59-F646D42D2730}"/>
              </a:ext>
            </a:extLst>
          </p:cNvPr>
          <p:cNvSpPr/>
          <p:nvPr/>
        </p:nvSpPr>
        <p:spPr>
          <a:xfrm>
            <a:off x="4328740" y="2142484"/>
            <a:ext cx="2145162" cy="30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5AF66BA-F45D-4100-B8B4-F83324A26212}"/>
              </a:ext>
            </a:extLst>
          </p:cNvPr>
          <p:cNvSpPr/>
          <p:nvPr/>
        </p:nvSpPr>
        <p:spPr>
          <a:xfrm>
            <a:off x="1043632" y="2179060"/>
            <a:ext cx="3285108" cy="139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FB6E12-9884-4B1E-8052-24BA9457A374}"/>
              </a:ext>
            </a:extLst>
          </p:cNvPr>
          <p:cNvSpPr/>
          <p:nvPr/>
        </p:nvSpPr>
        <p:spPr>
          <a:xfrm>
            <a:off x="1025344" y="2970643"/>
            <a:ext cx="5357118" cy="15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3CB505B-B24C-45B2-8FE8-7C3BD211189F}"/>
              </a:ext>
            </a:extLst>
          </p:cNvPr>
          <p:cNvCxnSpPr/>
          <p:nvPr/>
        </p:nvCxnSpPr>
        <p:spPr>
          <a:xfrm>
            <a:off x="1025344" y="3016363"/>
            <a:ext cx="535711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E82DE60-8A4C-4767-ADF2-73FC5D6EAFE4}"/>
              </a:ext>
            </a:extLst>
          </p:cNvPr>
          <p:cNvCxnSpPr/>
          <p:nvPr/>
        </p:nvCxnSpPr>
        <p:spPr>
          <a:xfrm flipH="1">
            <a:off x="5377606" y="2135667"/>
            <a:ext cx="1089402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515655-6103-4310-B5A0-AB2FE965AE3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79" y="1198781"/>
            <a:ext cx="5523619" cy="2145496"/>
          </a:xfrm>
          <a:prstGeom prst="rect">
            <a:avLst/>
          </a:prstGeom>
        </p:spPr>
      </p:pic>
      <p:pic>
        <p:nvPicPr>
          <p:cNvPr id="65" name="Рисунок 64" descr="\documentclass{article}&#10;\usepackage{amsmath}&#10;\pagestyle{empty}&#10;\begin{document}&#10;&#10;&#10;\begin{eqnarray*}&#10;    u^x &amp; = &amp; -\partial_x \phi + \partial_z \psi,&#10;    \\[5pt]&#10;    u^z &amp; = &amp; -\partial_z \phi - \partial_x \psi.&#10;\end{eqnarray*}&#10;&#10;\end{document}" title="IguanaTex Bitmap Display">
            <a:extLst>
              <a:ext uri="{FF2B5EF4-FFF2-40B4-BE49-F238E27FC236}">
                <a16:creationId xmlns:a16="http://schemas.microsoft.com/office/drawing/2014/main" id="{D2849DAA-0307-4E05-BB65-78673D44B9F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24" y="1547710"/>
            <a:ext cx="2363431" cy="740571"/>
          </a:xfrm>
          <a:prstGeom prst="rect">
            <a:avLst/>
          </a:prstGeom>
        </p:spPr>
      </p:pic>
      <p:pic>
        <p:nvPicPr>
          <p:cNvPr id="42" name="Рисунок 41" descr="\documentclass{article}&#10;\usepackage{amsmath}&#10;\pagestyle{empty}&#10;\begin{document}&#10;&#10;&#10;\begin{eqnarray*}&#10;    \phi \ \propto \ \exp(kz).&#10;\end{eqnarray*}&#10;&#10;\end{document}" title="IguanaTex Bitmap Display">
            <a:extLst>
              <a:ext uri="{FF2B5EF4-FFF2-40B4-BE49-F238E27FC236}">
                <a16:creationId xmlns:a16="http://schemas.microsoft.com/office/drawing/2014/main" id="{0E7DE72A-95F4-45F7-9194-B558CA34527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44" y="2848942"/>
            <a:ext cx="1545144" cy="254476"/>
          </a:xfrm>
          <a:prstGeom prst="rect">
            <a:avLst/>
          </a:prstGeom>
        </p:spPr>
      </p:pic>
      <p:pic>
        <p:nvPicPr>
          <p:cNvPr id="25" name="Рисунок 24" descr="\documentclass{article}&#10;\usepackage{amsmath}&#10;\pagestyle{empty}&#10;\begin{document}&#10;&#10;&#10;\begin{eqnarray*}&#10;    \psi \ \propto \ \exp\left(\frac{kz}{\gamma \sqrt{2}}\right).&#10;\end{eqnarray*}&#10;&#10;\end{document}" title="IguanaTex Bitmap Display">
            <a:extLst>
              <a:ext uri="{FF2B5EF4-FFF2-40B4-BE49-F238E27FC236}">
                <a16:creationId xmlns:a16="http://schemas.microsoft.com/office/drawing/2014/main" id="{B6FACA52-9CB6-4801-8302-B94F3C9AFE3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23" y="3727876"/>
            <a:ext cx="2107430" cy="623238"/>
          </a:xfrm>
          <a:prstGeom prst="rect">
            <a:avLst/>
          </a:prstGeom>
        </p:spPr>
      </p:pic>
      <p:pic>
        <p:nvPicPr>
          <p:cNvPr id="34" name="Рисунок 33" descr="\documentclass{article}&#10;\usepackage{amsmath}&#10;\pagestyle{empty}&#10;\begin{document}&#10;&#10;&#10;\begin{eqnarray*}&#10;    \omega^{\prime\prime} &#10;    &amp;= &amp;&#10;    -2\nu k^2, &#10;    \\[10pt] \hskip-40pt &#10;    \frac{|\omega^{\prime\prime}|}{\omega}&#10;    &amp;= &amp;&#10;    \frac{2\nu k^2}{\omega}&#10;    = &#10;    2\gamma^2&#10;    \ll 1.&#10;\end{eqnarray*}&#10;&#10;\end{document}" title="IguanaTex Bitmap Display">
            <a:extLst>
              <a:ext uri="{FF2B5EF4-FFF2-40B4-BE49-F238E27FC236}">
                <a16:creationId xmlns:a16="http://schemas.microsoft.com/office/drawing/2014/main" id="{73AF0B14-66E4-42E7-B395-C85F3A173BD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65" y="4858052"/>
            <a:ext cx="3043051" cy="1179428"/>
          </a:xfrm>
          <a:prstGeom prst="rect">
            <a:avLst/>
          </a:prstGeom>
        </p:spPr>
      </p:pic>
      <p:pic>
        <p:nvPicPr>
          <p:cNvPr id="59" name="Рисунок 58" descr="\documentclass{article}&#10;\usepackage{amsmath,bm}&#10;\pagestyle{empty}&#10;\begin{document}&#10;&#10;&#10;\begin{eqnarray*}&#10;    {\bm\varpi} = \mathop{\mathrm{rot}}{\bm u}&#10;\end{eqnarray*}&#10;&#10;\end{document}" title="IguanaTex Bitmap Display">
            <a:extLst>
              <a:ext uri="{FF2B5EF4-FFF2-40B4-BE49-F238E27FC236}">
                <a16:creationId xmlns:a16="http://schemas.microsoft.com/office/drawing/2014/main" id="{1224C97B-F0D3-40EB-98BF-8FE3B279916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65" y="3633918"/>
            <a:ext cx="1113905" cy="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DE0908E-0D12-473B-9928-7307108BE39D}"/>
              </a:ext>
            </a:extLst>
          </p:cNvPr>
          <p:cNvSpPr txBox="1"/>
          <p:nvPr/>
        </p:nvSpPr>
        <p:spPr>
          <a:xfrm>
            <a:off x="838199" y="1042138"/>
            <a:ext cx="105877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Полная эйлерова скорость                          ,  высокочастотная компонента </a:t>
            </a:r>
            <a:r>
              <a:rPr lang="en-US" dirty="0"/>
              <a:t>      (</a:t>
            </a:r>
            <a:r>
              <a:rPr lang="ru-RU" dirty="0"/>
              <a:t>в главном приближении – потенциальное волновое движение), низкочастотная компонента </a:t>
            </a:r>
            <a:r>
              <a:rPr lang="en-US" dirty="0"/>
              <a:t>         (</a:t>
            </a:r>
            <a:r>
              <a:rPr lang="ru-RU" dirty="0"/>
              <a:t>медленное вихревое течение, малое число Фруда</a:t>
            </a:r>
            <a:r>
              <a:rPr lang="en-US" dirty="0"/>
              <a:t>)</a:t>
            </a:r>
            <a:r>
              <a:rPr lang="ru-RU" dirty="0"/>
              <a:t>.</a:t>
            </a:r>
            <a:endParaRPr lang="en-US" dirty="0"/>
          </a:p>
          <a:p>
            <a:endParaRPr lang="en-US" dirty="0"/>
          </a:p>
          <a:p>
            <a:r>
              <a:rPr lang="ru-RU" dirty="0"/>
              <a:t>Баланс импульса:  было (идеальная жидкость)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стало  (слабовязкая жидкость)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b="1" dirty="0"/>
              <a:t>Виртуальное поверхностное напряжение</a:t>
            </a:r>
            <a:br>
              <a:rPr lang="ru-RU" b="1" dirty="0"/>
            </a:br>
            <a:r>
              <a:rPr lang="ru-RU" b="1" dirty="0"/>
              <a:t>(</a:t>
            </a:r>
            <a:r>
              <a:rPr lang="en-US" b="1" dirty="0"/>
              <a:t>virtual wave stress</a:t>
            </a:r>
            <a:r>
              <a:rPr lang="ru-RU" b="1" dirty="0"/>
              <a:t>)</a:t>
            </a:r>
            <a:endParaRPr lang="en-US" b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89C2F-9038-4C7C-847C-40F604A0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wave stress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A35060-BBAD-4F47-98FA-987D44AE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D0316B-F4F1-421C-AF77-49BC2A437EE9}"/>
              </a:ext>
            </a:extLst>
          </p:cNvPr>
          <p:cNvSpPr/>
          <p:nvPr/>
        </p:nvSpPr>
        <p:spPr>
          <a:xfrm>
            <a:off x="928458" y="3392616"/>
            <a:ext cx="4815115" cy="859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\documentclass{article}&#10;\usepackage{amsfonts,amssymb,amsmath,bm}&#10;\pagestyle{empty}&#10;\begin{document}&#10;&#10;\begin{eqnarray*}&#10;    \partial_t\pi^\alpha &#10;    =&#10;    -\partial_\beta\pi^{\alpha\beta}&#10;    +\Pi^{\alpha z}&#10;\end{eqnarray*}&#10;&#10;&#10;\end{document}" title="IguanaTex Bitmap Display">
            <a:extLst>
              <a:ext uri="{FF2B5EF4-FFF2-40B4-BE49-F238E27FC236}">
                <a16:creationId xmlns:a16="http://schemas.microsoft.com/office/drawing/2014/main" id="{C0410433-5309-4AB3-AFAC-F937A7D515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02" y="2613146"/>
            <a:ext cx="2464511" cy="3052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5475C9-4881-44C6-A3F9-0764497038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2328" y="1703865"/>
            <a:ext cx="5141471" cy="2186417"/>
          </a:xfrm>
          <a:prstGeom prst="rect">
            <a:avLst/>
          </a:prstGeom>
        </p:spPr>
      </p:pic>
      <p:pic>
        <p:nvPicPr>
          <p:cNvPr id="13" name="Рисунок 12" descr="\documentclass{article}&#10;\usepackage{amsfonts,amssymb,amsmath,bm}&#10;\usepackage[dvipsnames]{xcolor}&#10;\pagestyle{empty}&#10;\begin{document}&#10;&#10;&#10;&#10;\textcolor{red!60!black}{$&#10;   {\bm v} = {\bm u} + {\bm V}&#10;   $}&#10;&#10;&#10;\end{document}" title="IguanaTex Bitmap Display">
            <a:extLst>
              <a:ext uri="{FF2B5EF4-FFF2-40B4-BE49-F238E27FC236}">
                <a16:creationId xmlns:a16="http://schemas.microsoft.com/office/drawing/2014/main" id="{A624BB97-BF7D-49A2-9985-1801E4200D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55" y="1131240"/>
            <a:ext cx="1190290" cy="195379"/>
          </a:xfrm>
          <a:prstGeom prst="rect">
            <a:avLst/>
          </a:prstGeom>
        </p:spPr>
      </p:pic>
      <p:pic>
        <p:nvPicPr>
          <p:cNvPr id="16" name="Рисунок 15" descr="\documentclass{article}&#10;\usepackage{amsfonts,amssymb,amsmath,bm}&#10;\usepackage[dvipsnames]{xcolor}&#10;\pagestyle{empty}&#10;\begin{document}&#10;&#10;&#10;&#10;\textcolor{red!60!black}{$&#10;   {\bm u}&#10;   $}&#10;&#10;&#10;\end{document}" title="IguanaTex Bitmap Display">
            <a:extLst>
              <a:ext uri="{FF2B5EF4-FFF2-40B4-BE49-F238E27FC236}">
                <a16:creationId xmlns:a16="http://schemas.microsoft.com/office/drawing/2014/main" id="{76EDF39F-EC70-4998-A55B-B5C04F4A34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81" y="1189739"/>
            <a:ext cx="157179" cy="116006"/>
          </a:xfrm>
          <a:prstGeom prst="rect">
            <a:avLst/>
          </a:prstGeom>
        </p:spPr>
      </p:pic>
      <p:pic>
        <p:nvPicPr>
          <p:cNvPr id="19" name="Рисунок 18" descr="\documentclass{article}&#10;\usepackage{amsfonts,amssymb,amsmath,bm}&#10;\usepackage[dvipsnames]{xcolor}&#10;\pagestyle{empty}&#10;\begin{document}&#10;&#10;&#10;&#10;\textcolor{red!60!black}{$&#10;   {\bm V}&#10;   $}&#10;&#10;&#10;\end{document}" title="IguanaTex Bitmap Display">
            <a:extLst>
              <a:ext uri="{FF2B5EF4-FFF2-40B4-BE49-F238E27FC236}">
                <a16:creationId xmlns:a16="http://schemas.microsoft.com/office/drawing/2014/main" id="{125C81FA-E4DE-4D24-B140-4F8300E0F3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68" y="1405982"/>
            <a:ext cx="209063" cy="178588"/>
          </a:xfrm>
          <a:prstGeom prst="rect">
            <a:avLst/>
          </a:prstGeom>
        </p:spPr>
      </p:pic>
      <p:pic>
        <p:nvPicPr>
          <p:cNvPr id="24" name="Рисунок 23" descr="\documentclass{article}&#10;\usepackage{amsfonts,amssymb,amsmath,bm}&#10;\pagestyle{empty}&#10;\begin{document}&#10;&#10;\begin{eqnarray*}&#10;    \rho \nu \partial_z V^\alpha &#10;    \equiv&#10;    \tau^\alpha&#10;    =&#10;    -\partial_t\pi^\alpha &#10;    -\partial_\beta\pi^{\alpha\beta}&#10;    +\Pi^{\alpha z}&#10;\end{eqnarray*}&#10;&#10;&#10;\end{document}" title="IguanaTex Bitmap Display">
            <a:extLst>
              <a:ext uri="{FF2B5EF4-FFF2-40B4-BE49-F238E27FC236}">
                <a16:creationId xmlns:a16="http://schemas.microsoft.com/office/drawing/2014/main" id="{CB883CF0-2DDF-40C5-8F5F-B207374C48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19" y="3662841"/>
            <a:ext cx="4268257" cy="305279"/>
          </a:xfrm>
          <a:prstGeom prst="rect">
            <a:avLst/>
          </a:prstGeom>
        </p:spPr>
      </p:pic>
      <p:pic>
        <p:nvPicPr>
          <p:cNvPr id="47" name="Рисунок 46" descr="\documentclass{article}&#10;\usepackage{amsfonts,amssymb,amsmath,bm}&#10;\pagestyle{empty}&#10;\begin{document}&#10;&#10;\begin{eqnarray*}&#10;    \tau^\alpha&#10;    =&#10;    -2\rho\nu &amp;&amp;\hskip-17pt\Big\langle&#10;       (\partial_\alpha\partial_\gamma h)&#10;           (\partial_\gamma \partial_t\hat k^{-1} h)&#10;       +&#10;    \\[0pt] &amp;&amp;\hskip-10pt&#10;       +&#10;       (\partial_\alpha \hat k h) &#10;           (\partial_t h)&#10;    \Big\rangle_{\!\!t}&#10;\end{eqnarray*}&#10;&#10;&#10;\end{document}" title="IguanaTex Bitmap Display">
            <a:extLst>
              <a:ext uri="{FF2B5EF4-FFF2-40B4-BE49-F238E27FC236}">
                <a16:creationId xmlns:a16="http://schemas.microsoft.com/office/drawing/2014/main" id="{3FC82DAD-237D-4B57-97EF-13E94037661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19" y="5089732"/>
            <a:ext cx="3810456" cy="10272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33C95C-D3E7-4DAF-855E-2796EABCADA6}"/>
              </a:ext>
            </a:extLst>
          </p:cNvPr>
          <p:cNvSpPr txBox="1"/>
          <p:nvPr/>
        </p:nvSpPr>
        <p:spPr>
          <a:xfrm>
            <a:off x="6230935" y="3938427"/>
            <a:ext cx="5302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плоской монохроматической волны, затухающей в пространстве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Longuet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-Higgins, M. S. (1953). Mass transport in water waves. </a:t>
            </a:r>
            <a:r>
              <a:rPr lang="en-US" sz="12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Philosophical Transactions of the Royal Society of London. Series A, Mathematical and Physical Sciences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245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(903), 535.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" name="Рисунок 50" descr="\documentclass{article}&#10;\usepackage{amsfonts,amssymb,amsmath,bm}&#10;\pagestyle{empty}&#10;\begin{document}&#10;&#10;\begin{eqnarray*}&#10;    &amp;&amp;&#10;    \partial_t\pi^x =0,&#10;    \quad &#10;    \partial_x \pi^{xx} &#10;    =&#10;    \frac{2\omega^{\prime\prime}}{v_g}\pi^{xx}&#10;    =&#10;    -4\nu k^2\pi^x&#10;    \\ &amp;&amp; &#10;    \tau^x&#10;    =&#10;    2\rho \nu \omega k^4 H^2.&#10;\end{eqnarray*}&#10;&#10;&#10;\end{document}" title="IguanaTex Bitmap Display">
            <a:extLst>
              <a:ext uri="{FF2B5EF4-FFF2-40B4-BE49-F238E27FC236}">
                <a16:creationId xmlns:a16="http://schemas.microsoft.com/office/drawing/2014/main" id="{9755A8DA-A44D-4C64-A046-4B92C987DED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79" y="4544266"/>
            <a:ext cx="4516998" cy="9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890719-1A6F-45B1-B074-1D34F274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Поверхность с плёнкой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F1450A-1AF9-45AF-86AA-7BA900734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Линейная теория</a:t>
            </a:r>
            <a:r>
              <a:rPr lang="en-US" dirty="0"/>
              <a:t> </a:t>
            </a:r>
            <a:r>
              <a:rPr lang="ru-RU" dirty="0"/>
              <a:t>волн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BEB9-C876-46E4-9A36-BE61A947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257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A297FBB-F968-446C-9024-1A7D32505484}"/>
              </a:ext>
            </a:extLst>
          </p:cNvPr>
          <p:cNvSpPr/>
          <p:nvPr/>
        </p:nvSpPr>
        <p:spPr>
          <a:xfrm>
            <a:off x="1065200" y="2525281"/>
            <a:ext cx="5833621" cy="18351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D501B74-260E-4E7D-8B27-9E4769051CB8}"/>
              </a:ext>
            </a:extLst>
          </p:cNvPr>
          <p:cNvSpPr/>
          <p:nvPr/>
        </p:nvSpPr>
        <p:spPr>
          <a:xfrm>
            <a:off x="5603631" y="3652911"/>
            <a:ext cx="1205896" cy="6548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B979A-5CE9-4887-A397-68884F7A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Волна на поверхности, покрытой жидкой плёнкой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E0129-CFBA-4306-B81B-B5AD0BE8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17DE4B8-4E34-49D0-B000-A448F38066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91" y="970649"/>
            <a:ext cx="2955609" cy="168822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4F4958B-BAC6-4846-B607-D4B6D20D9379}"/>
              </a:ext>
            </a:extLst>
          </p:cNvPr>
          <p:cNvSpPr txBox="1"/>
          <p:nvPr/>
        </p:nvSpPr>
        <p:spPr>
          <a:xfrm>
            <a:off x="1065199" y="2578349"/>
            <a:ext cx="2063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+mn-lt"/>
              </a:rPr>
              <a:t>Кинематическое</a:t>
            </a:r>
            <a:r>
              <a:rPr lang="en-US" sz="2000" dirty="0">
                <a:latin typeface="+mn-lt"/>
              </a:rPr>
              <a:t>:</a:t>
            </a:r>
            <a:endParaRPr lang="ru-RU" sz="2000" dirty="0">
              <a:latin typeface="+mn-lt"/>
            </a:endParaRPr>
          </a:p>
          <a:p>
            <a:endParaRPr lang="ru-RU" sz="2000" dirty="0"/>
          </a:p>
          <a:p>
            <a:r>
              <a:rPr lang="ru-RU" sz="2000" dirty="0">
                <a:latin typeface="+mn-lt"/>
              </a:rPr>
              <a:t>Динамическое</a:t>
            </a:r>
            <a:r>
              <a:rPr lang="en-US" sz="2000" dirty="0">
                <a:latin typeface="+mn-lt"/>
              </a:rPr>
              <a:t>:</a:t>
            </a:r>
            <a:endParaRPr lang="ru-RU" sz="2000" dirty="0">
              <a:latin typeface="+mn-lt"/>
            </a:endParaRPr>
          </a:p>
          <a:p>
            <a:endParaRPr lang="ru-RU" sz="2000" dirty="0">
              <a:latin typeface="+mn-lt"/>
            </a:endParaRPr>
          </a:p>
        </p:txBody>
      </p:sp>
      <p:pic>
        <p:nvPicPr>
          <p:cNvPr id="9" name="Рисунок 8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uation*}&#10; \label{kinem}&#10; \partial_t h = v^z - v^{\alpha} \partial_{\alpha} h,&#10; \end{equation*}&#10;&#10;\end{document}" title="IguanaTex Bitmap Display">
            <a:extLst>
              <a:ext uri="{FF2B5EF4-FFF2-40B4-BE49-F238E27FC236}">
                <a16:creationId xmlns:a16="http://schemas.microsoft.com/office/drawing/2014/main" id="{C01C538D-8BB7-43E8-A3ED-ADBED92B5F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86" y="2693412"/>
            <a:ext cx="2008145" cy="232102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8C97FCC-E92D-4CB8-9850-3F18DED921F6}"/>
              </a:ext>
            </a:extLst>
          </p:cNvPr>
          <p:cNvGrpSpPr/>
          <p:nvPr/>
        </p:nvGrpSpPr>
        <p:grpSpPr>
          <a:xfrm>
            <a:off x="1011843" y="4672085"/>
            <a:ext cx="3620947" cy="1411967"/>
            <a:chOff x="7731511" y="1461090"/>
            <a:chExt cx="3620947" cy="141196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02C274F-165A-4E2B-B014-0D1786193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607" y="1500191"/>
              <a:ext cx="3489851" cy="1372866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CF3736F-DA91-4FBC-B03E-F0A163DD52B7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864" y="1550458"/>
              <a:ext cx="1369695" cy="25527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2B4188A-8A87-4993-B2C5-7E400B4CC4E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229" y="1461090"/>
              <a:ext cx="169545" cy="17526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8EFB1B9-FC6E-4A69-A3B4-7CCACFF81589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511" y="2099182"/>
              <a:ext cx="108585" cy="17526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EAA9C0-F488-4460-A512-C9DAFBC1287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416" y="1683135"/>
              <a:ext cx="65524" cy="17676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E3F00D-4960-41B7-88FF-A808CFCB54B4}"/>
                </a:ext>
              </a:extLst>
            </p:cNvPr>
            <p:cNvSpPr txBox="1"/>
            <p:nvPr/>
          </p:nvSpPr>
          <p:spPr>
            <a:xfrm>
              <a:off x="8944530" y="2440772"/>
              <a:ext cx="13708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deep water</a:t>
              </a:r>
              <a:endParaRPr lang="ru-RU" sz="2000" dirty="0">
                <a:latin typeface="+mn-lt"/>
              </a:endParaRPr>
            </a:p>
          </p:txBody>
        </p:sp>
      </p:grpSp>
      <p:pic>
        <p:nvPicPr>
          <p:cNvPr id="5" name="Рисунок 4" descr="\documentclass{article}&#10;\usepackage{amsfonts,amssymb,amsmath,bm}&#10;\pagestyle{empty}&#10;\begin{document}&#10;&#10;\begin{eqnarray*}\label{eq:DynBC_n}&#10;P - 2 \rho \nu \ell^i \ell^k \partial_i v^k&#10;&amp; = &amp; &#10;\sigma (\nabla \bm \ell),&#10;\\[3pt]&#10;\rho \nu \delta^{ij}_{\scriptscriptstyle \perp} \ell^k (\partial_j v^k + \partial_k v^j)&#10;&amp; = &amp; &#10;\delta^{ij}_{\scriptscriptstyle \perp} \frac{\partial \sigma}{\partial n} \partial_j n&#10;\end{eqnarray*}&#10;&#10;&#10;\end{document}" title="IguanaTex Bitmap Display">
            <a:extLst>
              <a:ext uri="{FF2B5EF4-FFF2-40B4-BE49-F238E27FC236}">
                <a16:creationId xmlns:a16="http://schemas.microsoft.com/office/drawing/2014/main" id="{05EB3F07-E0DD-4544-A03D-2058D36169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41" y="3292574"/>
            <a:ext cx="4050620" cy="1000856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DC933E9-EC41-45BD-877F-A52B66CEF9E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39542" y="970649"/>
            <a:ext cx="5134538" cy="1477328"/>
            <a:chOff x="838199" y="1227811"/>
            <a:chExt cx="5134538" cy="1477328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B37B93D-5989-4CCC-B915-AC072D309B91}"/>
                </a:ext>
              </a:extLst>
            </p:cNvPr>
            <p:cNvSpPr txBox="1"/>
            <p:nvPr/>
          </p:nvSpPr>
          <p:spPr>
            <a:xfrm>
              <a:off x="838199" y="1227811"/>
              <a:ext cx="51345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Уравнение Навье-Стокса</a:t>
              </a: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r>
                <a:rPr lang="ru-RU" dirty="0"/>
                <a:t>Граничные условия на поверхности</a:t>
              </a:r>
            </a:p>
          </p:txBody>
        </p:sp>
        <p:pic>
          <p:nvPicPr>
            <p:cNvPr id="77" name="Рисунок 76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&amp;\partial_t \bm v + (\bm v \nabla) \bm v&#10; = - \nabla P / \rho - g\textbf{e}_z + \nu \nabla^2 \bm v,&amp;\\&#10;&amp;\mathrm{div} \, \bm v = 0,&amp;&#10; \end{eqnarray*}&#10;&#10;&#10;\end{document}" title="IguanaTex Bitmap Display">
              <a:extLst>
                <a:ext uri="{FF2B5EF4-FFF2-40B4-BE49-F238E27FC236}">
                  <a16:creationId xmlns:a16="http://schemas.microsoft.com/office/drawing/2014/main" id="{E7132C69-1EFA-46A9-BFDA-0E6E8F771BC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76" y="1647440"/>
              <a:ext cx="4222476" cy="636952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EDF5941A-CED7-48A6-9E8F-B83173F035AD}"/>
              </a:ext>
            </a:extLst>
          </p:cNvPr>
          <p:cNvSpPr txBox="1"/>
          <p:nvPr/>
        </p:nvSpPr>
        <p:spPr>
          <a:xfrm>
            <a:off x="7493390" y="2777784"/>
            <a:ext cx="41194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Поверхностное натяжение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Поверхностная плотность ПАВ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Lucassen, J. (1968). Longitudinal capillary waves. part 1.—theory. </a:t>
            </a:r>
            <a:r>
              <a:rPr lang="en-US" sz="12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Transactions of the Faraday Society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64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2221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Langevin, D. (2014). Rheology of adsorbed surfactant monolayers at fluid surfaces. </a:t>
            </a:r>
            <a:r>
              <a:rPr lang="en-US" sz="12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Annual review of fluid mechanics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46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47-65.</a:t>
            </a:r>
          </a:p>
        </p:txBody>
      </p:sp>
      <p:pic>
        <p:nvPicPr>
          <p:cNvPr id="104" name="Рисунок 103" descr="\documentclass{article}&#10;\usepackage{amsmath}&#10;\pagestyle{empty}&#10;\begin{document}&#10;&#10;$$&#10;   \sigma = \sigma_0 + \frac{\partial \sigma}{\partial n}\Big\vert_{n=n_0} (n-n_0)&#10;$$&#10;&#10;&#10;\end{document}" title="IguanaTex Bitmap Display">
            <a:extLst>
              <a:ext uri="{FF2B5EF4-FFF2-40B4-BE49-F238E27FC236}">
                <a16:creationId xmlns:a16="http://schemas.microsoft.com/office/drawing/2014/main" id="{80238916-4F7A-4E6B-9602-FFB2B3FD4A7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26" y="3240070"/>
            <a:ext cx="2910476" cy="557713"/>
          </a:xfrm>
          <a:prstGeom prst="rect">
            <a:avLst/>
          </a:prstGeom>
        </p:spPr>
      </p:pic>
      <p:pic>
        <p:nvPicPr>
          <p:cNvPr id="7" name="Рисунок 6" descr="\documentclass{article}&#10;\usepackage{amsmath}&#10;\pagestyle{empty}&#10;\begin{document}&#10;&#10;$$&#10;   \partial_t n + \delta^{ij}_{\scriptscriptstyle \perp} \partial_{j} ( n v^i) = 0,&#10;$$&#10;&#10;&#10;\end{document}" title="IguanaTex Bitmap Display">
            <a:extLst>
              <a:ext uri="{FF2B5EF4-FFF2-40B4-BE49-F238E27FC236}">
                <a16:creationId xmlns:a16="http://schemas.microsoft.com/office/drawing/2014/main" id="{4F027F7D-7F2E-47A2-896A-5E35C689501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00" y="4381124"/>
            <a:ext cx="2296380" cy="2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0AEC5-5EB7-4EEA-A32D-B263A35C8072}"/>
              </a:ext>
            </a:extLst>
          </p:cNvPr>
          <p:cNvSpPr txBox="1"/>
          <p:nvPr/>
        </p:nvSpPr>
        <p:spPr>
          <a:xfrm>
            <a:off x="839542" y="702296"/>
            <a:ext cx="376528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Поле скорости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Потенциалы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Параметр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а также</a:t>
            </a:r>
            <a:r>
              <a:rPr lang="en-US" dirty="0"/>
              <a:t>                                   </a:t>
            </a:r>
            <a:r>
              <a:rPr lang="ru-RU" dirty="0"/>
              <a:t>, т.е.  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D74DE-95CA-49D5-9BE6-FCFCEE85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772"/>
            <a:ext cx="10515600" cy="634859"/>
          </a:xfrm>
        </p:spPr>
        <p:txBody>
          <a:bodyPr/>
          <a:lstStyle/>
          <a:p>
            <a:r>
              <a:rPr lang="ru-RU" dirty="0"/>
              <a:t>Волна в линейном приближении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FBFC28-7037-47ED-A75A-E0821D29C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2" name="Рисунок 11" descr="\documentclass{article}&#10;\usepackage{amsmath}&#10;\pagestyle{empty}&#10;\begin{document}&#10;&#10;&#10;\begin{eqnarray*}&#10;    u^\alpha &amp; = &amp; -\partial_\alpha \phi + \partial_z \psi^\alpha,&#10;    \\[5pt]&#10;    u^z &amp; = &amp; -\partial_z \phi - \partial_\alpha \psi^\alpha.&#10;\end{eqnarray*}&#10;&#10;\end{document}" title="IguanaTex Bitmap Display">
            <a:extLst>
              <a:ext uri="{FF2B5EF4-FFF2-40B4-BE49-F238E27FC236}">
                <a16:creationId xmlns:a16="http://schemas.microsoft.com/office/drawing/2014/main" id="{66A4B8E8-B7F1-4FD9-9A7A-ED6375FFE2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33" y="1171504"/>
            <a:ext cx="2541715" cy="740571"/>
          </a:xfrm>
          <a:prstGeom prst="rect">
            <a:avLst/>
          </a:prstGeom>
        </p:spPr>
      </p:pic>
      <p:pic>
        <p:nvPicPr>
          <p:cNvPr id="19" name="Рисунок 18" descr="\documentclass{article}&#10;\usepackage{amsmath}&#10;\pagestyle{empty}&#10;\begin{document}&#10;&#10;&#10;\begin{eqnarray*}&#10;    &amp;&amp;&#10;    \phi&#10;    =&#10;    \frac{e^{{k}z}}&#10;        {{k} \left(1 - \frac{ k}{\kappa} {D} \right)}\partial_t h,&#10;    \\[5pt]&amp;&amp;&#10;    \psi^\alpha&#10;    =&#10;    -\partial_\alpha&#10;    \left(\frac{e^{\kappa z}D}{k\kappa\left(1 - \frac{ k}{\kappa} {D} \right)}\partial_t h\right).&#10;\end{eqnarray*}&#10;&#10;&#10;&#10;\end{document}" title="IguanaTex Bitmap Display">
            <a:extLst>
              <a:ext uri="{FF2B5EF4-FFF2-40B4-BE49-F238E27FC236}">
                <a16:creationId xmlns:a16="http://schemas.microsoft.com/office/drawing/2014/main" id="{C8DD5152-098B-493A-A29F-88226CB33F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33" y="2517599"/>
            <a:ext cx="3478857" cy="1656381"/>
          </a:xfrm>
          <a:prstGeom prst="rect">
            <a:avLst/>
          </a:prstGeom>
        </p:spPr>
      </p:pic>
      <p:pic>
        <p:nvPicPr>
          <p:cNvPr id="64" name="Рисунок 63" descr="\documentclass{article}&#10;\usepackage{amsmath}&#10;\pagestyle{empty}&#10;\begin{document}&#10;&#10;&#10;\begin{eqnarray*}&#10;      D = \frac{\varepsilon - 2i\gamma}{\varepsilon - \sqrt{i}},&#10;\quad&#10;\varepsilon = \frac{-n_0 \sigma'(n_0)}{\rho \sqrt{\nu \omega^3}/k^2} &gt; 0.&#10;\end{eqnarray*}&#10;&#10;&#10;&#10;\end{document}" title="IguanaTex Bitmap Display">
            <a:extLst>
              <a:ext uri="{FF2B5EF4-FFF2-40B4-BE49-F238E27FC236}">
                <a16:creationId xmlns:a16="http://schemas.microsoft.com/office/drawing/2014/main" id="{FD771E0F-D9EF-45DA-B0D5-AB1DAD4F1A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35" y="4779503"/>
            <a:ext cx="3932951" cy="64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A3B7979-9901-4393-82DF-354E9659EED8}"/>
              </a:ext>
            </a:extLst>
          </p:cNvPr>
          <p:cNvSpPr txBox="1"/>
          <p:nvPr/>
        </p:nvSpPr>
        <p:spPr>
          <a:xfrm>
            <a:off x="6417382" y="731631"/>
            <a:ext cx="428448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Чистая поверхность: </a:t>
            </a:r>
            <a:br>
              <a:rPr lang="ru-RU" dirty="0"/>
            </a:br>
            <a:r>
              <a:rPr lang="en-US" dirty="0"/>
              <a:t>          </a:t>
            </a:r>
            <a:endParaRPr lang="ru-RU" dirty="0"/>
          </a:p>
          <a:p>
            <a:endParaRPr lang="ru-RU" dirty="0"/>
          </a:p>
          <a:p>
            <a:r>
              <a:rPr lang="ru-RU" dirty="0"/>
              <a:t>Легко сжимаемая плёнка: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Почти несжимаемая плёнка: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Отношение скоростей на поверхности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Относительная скорость затухания волны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b="0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Miles, J. W. (1967). Surface-wave damping in closed basins. 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US" sz="12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roc. Roy. Soc. London A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297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459</a:t>
            </a:r>
          </a:p>
          <a:p>
            <a:endParaRPr lang="ru-RU" dirty="0"/>
          </a:p>
        </p:txBody>
      </p:sp>
      <p:pic>
        <p:nvPicPr>
          <p:cNvPr id="76" name="Рисунок 75" descr="\documentclass{article}&#10;\usepackage{amsmath,bm,amssymb}&#10;\usepackage[dvipsnames]{xcolor}&#10;\pagestyle{empty}&#10;\begin{document}&#10;&#10;\textcolor{red!60!black}{&#10;\begin{eqnarray*}&#10;    \varepsilon \ll \sqrt{\gamma}&#10;\end{eqnarray*}}&#10;&#10;\end{document}" title="IguanaTex Bitmap Display">
            <a:extLst>
              <a:ext uri="{FF2B5EF4-FFF2-40B4-BE49-F238E27FC236}">
                <a16:creationId xmlns:a16="http://schemas.microsoft.com/office/drawing/2014/main" id="{89276923-59F2-4648-B15E-CDD4EC636C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219" y="828804"/>
            <a:ext cx="759339" cy="224046"/>
          </a:xfrm>
          <a:prstGeom prst="rect">
            <a:avLst/>
          </a:prstGeom>
        </p:spPr>
      </p:pic>
      <p:pic>
        <p:nvPicPr>
          <p:cNvPr id="36" name="Рисунок 35" descr="\documentclass{article}&#10;\usepackage{amsmath,bm,amssymb}&#10;\usepackage[dvipsnames]{xcolor}&#10;\pagestyle{empty}&#10;\begin{document}&#10;&#10;\textcolor{red!60!black}{&#10;\begin{eqnarray*}&#10;    \gamma = \sqrt{\nu k^2/\omega} \ll 1&#10;\end{eqnarray*}}&#10;&#10;\end{document}" title="IguanaTex Bitmap Display">
            <a:extLst>
              <a:ext uri="{FF2B5EF4-FFF2-40B4-BE49-F238E27FC236}">
                <a16:creationId xmlns:a16="http://schemas.microsoft.com/office/drawing/2014/main" id="{D927F04B-0659-4E77-9891-062B599B5AF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49" y="5680803"/>
            <a:ext cx="1690403" cy="266977"/>
          </a:xfrm>
          <a:prstGeom prst="rect">
            <a:avLst/>
          </a:prstGeom>
        </p:spPr>
      </p:pic>
      <p:pic>
        <p:nvPicPr>
          <p:cNvPr id="39" name="Рисунок 38" descr="\documentclass{article}&#10;\usepackage{amsmath,bm,amssymb}&#10;\usepackage[dvipsnames]{xcolor}&#10;\pagestyle{empty}&#10;\begin{document}&#10;&#10;\textcolor{red!60!black}{&#10;\begin{eqnarray*}&#10;    \kappa = \sqrt{k^2 - i \omega/\nu} \gg k&#10;\end{eqnarray*}}&#10;&#10;\end{document}" title="IguanaTex Bitmap Display">
            <a:extLst>
              <a:ext uri="{FF2B5EF4-FFF2-40B4-BE49-F238E27FC236}">
                <a16:creationId xmlns:a16="http://schemas.microsoft.com/office/drawing/2014/main" id="{6356A84F-BF4F-47BB-AD23-6C26D8DC431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32" y="5680804"/>
            <a:ext cx="2049949" cy="266977"/>
          </a:xfrm>
          <a:prstGeom prst="rect">
            <a:avLst/>
          </a:prstGeom>
        </p:spPr>
      </p:pic>
      <p:pic>
        <p:nvPicPr>
          <p:cNvPr id="46" name="Рисунок 45" descr="\documentclass{article}&#10;\usepackage{amsmath,bm,amssymb}&#10;\usepackage[dvipsnames]{xcolor}&#10;\pagestyle{empty}&#10;\begin{document}&#10;&#10;\textcolor{red!60!black}{&#10;\begin{eqnarray*}&#10;    D = 2\sqrt{i}\gamma&#10;\end{eqnarray*}}&#10;&#10;\end{document}" title="IguanaTex Bitmap Display">
            <a:extLst>
              <a:ext uri="{FF2B5EF4-FFF2-40B4-BE49-F238E27FC236}">
                <a16:creationId xmlns:a16="http://schemas.microsoft.com/office/drawing/2014/main" id="{159E57AC-749E-4FED-A6CE-F3F0176CF6A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03" y="1111587"/>
            <a:ext cx="975336" cy="254903"/>
          </a:xfrm>
          <a:prstGeom prst="rect">
            <a:avLst/>
          </a:prstGeom>
        </p:spPr>
      </p:pic>
      <p:pic>
        <p:nvPicPr>
          <p:cNvPr id="78" name="Рисунок 77" descr="\documentclass{article}&#10;\usepackage{amsmath,bm,amssymb}&#10;\usepackage[dvipsnames]{xcolor}&#10;\pagestyle{empty}&#10;\begin{document}&#10;&#10;\textcolor{red!60!black}{&#10;\begin{eqnarray*}&#10;    \sqrt{\gamma} \ll \varepsilon \ll 1&#10;\end{eqnarray*}}&#10;&#10;\end{document}" title="IguanaTex Bitmap Display">
            <a:extLst>
              <a:ext uri="{FF2B5EF4-FFF2-40B4-BE49-F238E27FC236}">
                <a16:creationId xmlns:a16="http://schemas.microsoft.com/office/drawing/2014/main" id="{A53A56DD-2738-42EA-9D4E-0C3DD5CF462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519" y="1647534"/>
            <a:ext cx="1188647" cy="224047"/>
          </a:xfrm>
          <a:prstGeom prst="rect">
            <a:avLst/>
          </a:prstGeom>
        </p:spPr>
      </p:pic>
      <p:pic>
        <p:nvPicPr>
          <p:cNvPr id="66" name="Рисунок 65" descr="\documentclass{article}&#10;\usepackage{amsmath,bm,amssymb}&#10;\usepackage[dvipsnames]{xcolor}&#10;\pagestyle{empty}&#10;\begin{document}&#10;&#10;\textcolor{red!60!black}{&#10;\begin{eqnarray*}&#10;    D = -\sqrt{-i}\,\varepsilon&#10;\end{eqnarray*}}&#10;&#10;\end{document}" title="IguanaTex Bitmap Display">
            <a:extLst>
              <a:ext uri="{FF2B5EF4-FFF2-40B4-BE49-F238E27FC236}">
                <a16:creationId xmlns:a16="http://schemas.microsoft.com/office/drawing/2014/main" id="{24E61D8E-1E1A-4913-ABB6-130B8CD6D65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03" y="1964157"/>
            <a:ext cx="1220847" cy="224046"/>
          </a:xfrm>
          <a:prstGeom prst="rect">
            <a:avLst/>
          </a:prstGeom>
        </p:spPr>
      </p:pic>
      <p:pic>
        <p:nvPicPr>
          <p:cNvPr id="59" name="Рисунок 58" descr="\documentclass{article}&#10;\usepackage{amsmath,bm,amssymb}&#10;\usepackage[dvipsnames]{xcolor}&#10;\pagestyle{empty}&#10;\begin{document}&#10;&#10;\textcolor{red!60!black}{&#10;\begin{eqnarray*}&#10;    \varepsilon \gg 1&#10;\end{eqnarray*}}&#10;&#10;\end{document}" title="IguanaTex Bitmap Display">
            <a:extLst>
              <a:ext uri="{FF2B5EF4-FFF2-40B4-BE49-F238E27FC236}">
                <a16:creationId xmlns:a16="http://schemas.microsoft.com/office/drawing/2014/main" id="{1D61684F-ECE1-4000-ACB4-C593F7377E4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819" y="2474719"/>
            <a:ext cx="539318" cy="162333"/>
          </a:xfrm>
          <a:prstGeom prst="rect">
            <a:avLst/>
          </a:prstGeom>
        </p:spPr>
      </p:pic>
      <p:pic>
        <p:nvPicPr>
          <p:cNvPr id="62" name="Рисунок 61" descr="\documentclass{article}&#10;\usepackage{amsmath,bm,amssymb}&#10;\usepackage[dvipsnames]{xcolor}&#10;\pagestyle{empty}&#10;\begin{document}&#10;&#10;\textcolor{red!60!black}{&#10;\begin{eqnarray*}&#10;    D = 1&#10;\end{eqnarray*}}&#10;&#10;\end{document}" title="IguanaTex Bitmap Display">
            <a:extLst>
              <a:ext uri="{FF2B5EF4-FFF2-40B4-BE49-F238E27FC236}">
                <a16:creationId xmlns:a16="http://schemas.microsoft.com/office/drawing/2014/main" id="{D52745C5-88B3-4601-BE2B-FA70BFAB792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04" y="2824764"/>
            <a:ext cx="574201" cy="151600"/>
          </a:xfrm>
          <a:prstGeom prst="rect">
            <a:avLst/>
          </a:prstGeom>
        </p:spPr>
      </p:pic>
      <p:pic>
        <p:nvPicPr>
          <p:cNvPr id="69" name="Рисунок 68" descr="\documentclass{article}&#10;\usepackage{amsmath}&#10;\pagestyle{empty}&#10;\begin{document}&#10;&#10;&#10;\begin{eqnarray*}&#10;  \frac{||u_{\alpha}||}{||u_z||}&#10;  =&#10;  \displaystyle \frac{1}{\sqrt{\varepsilon^2-\varepsilon \sqrt{2}+1}}.&#10;\end{eqnarray*}&#10;&#10;&#10;&#10;\end{document}" title="IguanaTex Bitmap Display">
            <a:extLst>
              <a:ext uri="{FF2B5EF4-FFF2-40B4-BE49-F238E27FC236}">
                <a16:creationId xmlns:a16="http://schemas.microsoft.com/office/drawing/2014/main" id="{9269F02F-88BB-420F-AB33-E3BECD1B821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35" y="3650732"/>
            <a:ext cx="2732190" cy="646095"/>
          </a:xfrm>
          <a:prstGeom prst="rect">
            <a:avLst/>
          </a:prstGeom>
        </p:spPr>
      </p:pic>
      <p:pic>
        <p:nvPicPr>
          <p:cNvPr id="74" name="Рисунок 73" descr="\documentclass{article}&#10;\usepackage{amsmath}&#10;\pagestyle{empty}&#10;\begin{document}&#10;&#10;&#10;\begin{eqnarray*}&#10;    \frac{\mathop{\mathrm{Im}} \omega}{\omega}&#10;    =&#10;    - 2\gamma^2 -\frac{\gamma}{2\sqrt{2}}\frac{\varepsilon^2}{(\varepsilon^2-\varepsilon\sqrt{2}+1)}&#10;\end{eqnarray*}&#10;&#10;&#10;&#10;\end{document}" title="IguanaTex Bitmap Display">
            <a:extLst>
              <a:ext uri="{FF2B5EF4-FFF2-40B4-BE49-F238E27FC236}">
                <a16:creationId xmlns:a16="http://schemas.microsoft.com/office/drawing/2014/main" id="{DC68663C-9AB9-4424-B1E1-EBB75C8B738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35" y="5133882"/>
            <a:ext cx="3952761" cy="6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9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6EB47-7FEC-4141-B246-693BE4C4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15" y="144173"/>
            <a:ext cx="10515600" cy="634859"/>
          </a:xfrm>
        </p:spPr>
        <p:txBody>
          <a:bodyPr/>
          <a:lstStyle/>
          <a:p>
            <a:r>
              <a:rPr lang="ru-RU" dirty="0"/>
              <a:t>Характеристики волны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54CA2B-F06D-41AA-B3C7-C1FD9525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61BCF2-8BE2-41C4-B301-6952AA57E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41" y="748559"/>
            <a:ext cx="11748239" cy="3558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6AFBB2-EDFA-4549-87E8-8A9C50B11B13}"/>
              </a:ext>
            </a:extLst>
          </p:cNvPr>
          <p:cNvSpPr txBox="1"/>
          <p:nvPr/>
        </p:nvSpPr>
        <p:spPr>
          <a:xfrm>
            <a:off x="1354014" y="4306812"/>
            <a:ext cx="99060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Зависимости от обратного значения безразмерного модуля упругого сжатия плёнки  </a:t>
            </a:r>
            <a:br>
              <a:rPr lang="ru-RU" dirty="0"/>
            </a:br>
            <a:r>
              <a:rPr lang="ru-RU" dirty="0"/>
              <a:t>а) отношения амплитуд горизонтальной и вертикальной компонент скорости (амплитуд колебаний) </a:t>
            </a:r>
            <a:r>
              <a:rPr lang="ru-RU" dirty="0" err="1"/>
              <a:t>лагранжевой</a:t>
            </a:r>
            <a:r>
              <a:rPr lang="ru-RU" dirty="0"/>
              <a:t> частицы в волне; </a:t>
            </a:r>
            <a:endParaRPr lang="en-US" dirty="0"/>
          </a:p>
          <a:p>
            <a:r>
              <a:rPr lang="ru-RU" dirty="0"/>
              <a:t>б) обратной добротности волны. </a:t>
            </a:r>
            <a:br>
              <a:rPr lang="en-US" dirty="0"/>
            </a:br>
            <a:r>
              <a:rPr lang="ru-RU" dirty="0"/>
              <a:t>Численное значение</a:t>
            </a:r>
            <a:r>
              <a:rPr lang="en-US" dirty="0"/>
              <a:t>   </a:t>
            </a:r>
            <a:r>
              <a:rPr lang="ru-RU" dirty="0"/>
              <a:t> </a:t>
            </a:r>
            <a:r>
              <a:rPr lang="en-US" dirty="0"/>
              <a:t>                       </a:t>
            </a:r>
            <a:r>
              <a:rPr lang="ru-RU" dirty="0"/>
              <a:t>, что соответствует волнам на воде при частоте</a:t>
            </a:r>
            <a:endParaRPr lang="en-US" dirty="0"/>
          </a:p>
          <a:p>
            <a:endParaRPr lang="en-US" dirty="0"/>
          </a:p>
          <a:p>
            <a:r>
              <a:rPr lang="ru-RU" dirty="0"/>
              <a:t>Резонанс с волнами Марангони</a:t>
            </a:r>
            <a:r>
              <a:rPr lang="en-US" dirty="0"/>
              <a:t>                       (</a:t>
            </a:r>
            <a:r>
              <a:rPr lang="ru-RU" dirty="0"/>
              <a:t>слабо распространяющиеся продольные моды)   </a:t>
            </a:r>
            <a:r>
              <a:rPr lang="en-US" dirty="0"/>
              <a:t>   </a:t>
            </a:r>
            <a:endParaRPr lang="ru-RU" dirty="0"/>
          </a:p>
        </p:txBody>
      </p:sp>
      <p:pic>
        <p:nvPicPr>
          <p:cNvPr id="11" name="Рисунок 10" descr="\documentclass{article}&#10;\usepackage{amsmath,bm,amssymb}&#10;\usepackage[dvipsnames]{xcolor}&#10;\pagestyle{empty}&#10;\begin{document}&#10;&#10;\textcolor{red!60!black}{&#10;\begin{eqnarray*}&#10;    1/\varepsilon&#10;\end{eqnarray*}}&#10;&#10;\end{document}" title="IguanaTex Bitmap Display">
            <a:extLst>
              <a:ext uri="{FF2B5EF4-FFF2-40B4-BE49-F238E27FC236}">
                <a16:creationId xmlns:a16="http://schemas.microsoft.com/office/drawing/2014/main" id="{FB414996-5593-4114-910A-50FC737458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498" y="4367203"/>
            <a:ext cx="358852" cy="267538"/>
          </a:xfrm>
          <a:prstGeom prst="rect">
            <a:avLst/>
          </a:prstGeom>
        </p:spPr>
      </p:pic>
      <p:pic>
        <p:nvPicPr>
          <p:cNvPr id="5" name="Рисунок 4" descr="\documentclass{article}&#10;\usepackage{amsmath,bm,amssymb}&#10;\usepackage[dvipsnames]{xcolor}&#10;\pagestyle{empty}&#10;\begin{document}&#10;&#10;\textcolor{red!60!black}{&#10;\begin{eqnarray*}&#10;    \gamma=1/120&#10;\end{eqnarray*}}&#10;&#10;\end{document}" title="IguanaTex Bitmap Display">
            <a:extLst>
              <a:ext uri="{FF2B5EF4-FFF2-40B4-BE49-F238E27FC236}">
                <a16:creationId xmlns:a16="http://schemas.microsoft.com/office/drawing/2014/main" id="{E122CD85-F057-4CA0-99FB-82C58BC4A0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62" y="5471282"/>
            <a:ext cx="1158259" cy="267539"/>
          </a:xfrm>
          <a:prstGeom prst="rect">
            <a:avLst/>
          </a:prstGeom>
        </p:spPr>
      </p:pic>
      <p:pic>
        <p:nvPicPr>
          <p:cNvPr id="17" name="Рисунок 16" descr="\documentclass{article}&#10;\usepackage{amsmath,bm,amssymb}&#10;\usepackage[dvipsnames]{xcolor}&#10;\pagestyle{empty}&#10;\begin{document}&#10;&#10;\textcolor{red!60!black}{&#10;\begin{eqnarray*}&#10;    3\,\text{Hz}&#10;\end{eqnarray*}}&#10;&#10;\end{document}" title="IguanaTex Bitmap Display">
            <a:extLst>
              <a:ext uri="{FF2B5EF4-FFF2-40B4-BE49-F238E27FC236}">
                <a16:creationId xmlns:a16="http://schemas.microsoft.com/office/drawing/2014/main" id="{8467B05D-BB20-46BD-93F2-88C8383C86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63" y="5482596"/>
            <a:ext cx="474197" cy="187437"/>
          </a:xfrm>
          <a:prstGeom prst="rect">
            <a:avLst/>
          </a:prstGeom>
        </p:spPr>
      </p:pic>
      <p:pic>
        <p:nvPicPr>
          <p:cNvPr id="21" name="Рисунок 20" descr="\documentclass{article}&#10;\usepackage{amsmath,bm,amssymb}&#10;\usepackage[dvipsnames]{xcolor}&#10;\pagestyle{empty}&#10;\begin{document}&#10;&#10;\textcolor{red!60!black}{&#10;\begin{eqnarray*}&#10;    \varepsilon = \sqrt{i}&#10;\end{eqnarray*}}&#10;&#10;\end{document}" title="IguanaTex Bitmap Display">
            <a:extLst>
              <a:ext uri="{FF2B5EF4-FFF2-40B4-BE49-F238E27FC236}">
                <a16:creationId xmlns:a16="http://schemas.microsoft.com/office/drawing/2014/main" id="{546CCC88-F4D2-4A9A-8AEF-5C79789C779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71" y="5956522"/>
            <a:ext cx="786591" cy="2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1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890719-1A6F-45B1-B074-1D34F274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Генерация волнами вихревого течения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F1450A-1AF9-45AF-86AA-7BA900734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присутствии поверхностной плёнки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BEB9-C876-46E4-9A36-BE61A947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034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0AEC5-5EB7-4EEA-A32D-B263A35C8072}"/>
              </a:ext>
            </a:extLst>
          </p:cNvPr>
          <p:cNvSpPr txBox="1"/>
          <p:nvPr/>
        </p:nvSpPr>
        <p:spPr>
          <a:xfrm>
            <a:off x="839541" y="970649"/>
            <a:ext cx="105142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Уравнение на завихренность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Граничное условие на поверхности </a:t>
            </a:r>
            <a:r>
              <a:rPr lang="en-US" dirty="0"/>
              <a:t>(</a:t>
            </a:r>
            <a:r>
              <a:rPr lang="ru-RU" dirty="0"/>
              <a:t>тензор кривизны                                               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Полное поле скорости  </a:t>
            </a:r>
            <a:r>
              <a:rPr lang="en-US" dirty="0"/>
              <a:t>                        , </a:t>
            </a:r>
            <a:r>
              <a:rPr lang="ru-RU" dirty="0"/>
              <a:t>медленное течение имеет </a:t>
            </a:r>
            <a:r>
              <a:rPr lang="en-US" dirty="0"/>
              <a:t>                          </a:t>
            </a:r>
            <a:r>
              <a:rPr lang="ru-RU" dirty="0"/>
              <a:t>и создаётся поверхностной силой, направленной горизонтально. Значит, оно полностью характеризуется </a:t>
            </a:r>
            <a:r>
              <a:rPr lang="en-US" dirty="0"/>
              <a:t>                                            . </a:t>
            </a:r>
            <a:r>
              <a:rPr lang="ru-RU" dirty="0"/>
              <a:t>Линеаризуем   (1)   по            и удерживаем квадратичные вклады по</a:t>
            </a:r>
            <a:r>
              <a:rPr lang="en-US" dirty="0"/>
              <a:t>     .</a:t>
            </a:r>
            <a:r>
              <a:rPr lang="ru-RU" dirty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Граничные условия на поверхности не знаю о наличии плёнки, поскольку на ней возникают только потенциальные силы, а они имеют нулевую завихренность.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D74DE-95CA-49D5-9BE6-FCFCEE85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Уравнение на эйлерову завихренность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FBFC28-7037-47ED-A75A-E0821D29C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48" name="Рисунок 47" descr="\documentclass{article}&#10;\usepackage{amsmath,bm}&#10;\pagestyle{empty}&#10;\begin{document}&#10;&#10;&#10;$$&#10;    \partial_t \bm \varpi&#10;    =-(\bm v \cdot \nabla) \bm \varpi&#10;    +(\bm\varpi \cdot \nabla) \bm v&#10;    +\nu \nabla^2 \bm \varpi. \eqno{(1)}&#10;$$&#10;&#10;\end{document}" title="IguanaTex Bitmap Display">
            <a:extLst>
              <a:ext uri="{FF2B5EF4-FFF2-40B4-BE49-F238E27FC236}">
                <a16:creationId xmlns:a16="http://schemas.microsoft.com/office/drawing/2014/main" id="{E175F56B-7422-470B-8955-482EFF7A00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81" y="1395551"/>
            <a:ext cx="6537144" cy="286476"/>
          </a:xfrm>
          <a:prstGeom prst="rect">
            <a:avLst/>
          </a:prstGeom>
        </p:spPr>
      </p:pic>
      <p:pic>
        <p:nvPicPr>
          <p:cNvPr id="10" name="Рисунок 9" descr="\documentclass{article}&#10;\usepackage{amsmath,bm}&#10;\pagestyle{empty}&#10;\begin{document}&#10;&#10;&#10;$$&#10;    \ell^m \ell^k \partial_k \varpi^m&#10;    +(\partial_i v^k+\partial_k v^i)&#10;    \epsilon^{imq} \ell^m K^{kq} = 0&#10;    \eqno{(2)}&#10;$$&#10;&#10;\end{document}" title="IguanaTex Bitmap Display">
            <a:extLst>
              <a:ext uri="{FF2B5EF4-FFF2-40B4-BE49-F238E27FC236}">
                <a16:creationId xmlns:a16="http://schemas.microsoft.com/office/drawing/2014/main" id="{5DEA792A-8B5A-43EA-9265-CFEC3FAA3C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34" y="2263346"/>
            <a:ext cx="6659047" cy="292571"/>
          </a:xfrm>
          <a:prstGeom prst="rect">
            <a:avLst/>
          </a:prstGeom>
        </p:spPr>
      </p:pic>
      <p:pic>
        <p:nvPicPr>
          <p:cNvPr id="8" name="Рисунок 7" descr="\documentclass{article}&#10;\usepackage{amsmath,bm}&#10;\usepackage[dvipsnames]{xcolor}&#10;\pagestyle{empty}&#10;\begin{document}&#10;&#10;\textcolor{red!60!black}{&#10;\begin{eqnarray*}&#10;    K^{ik} = K^{ki} = \delta^{ij}_{\scriptscriptstyle \perp} \partial_j \ell^k&#10;\end{eqnarray*}}&#10;&#10;\end{document}" title="IguanaTex Bitmap Display">
            <a:extLst>
              <a:ext uri="{FF2B5EF4-FFF2-40B4-BE49-F238E27FC236}">
                <a16:creationId xmlns:a16="http://schemas.microsoft.com/office/drawing/2014/main" id="{99CC852C-F2BC-4A74-89E0-2E541308EB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74" y="1836670"/>
            <a:ext cx="2270477" cy="303238"/>
          </a:xfrm>
          <a:prstGeom prst="rect">
            <a:avLst/>
          </a:prstGeom>
        </p:spPr>
      </p:pic>
      <p:pic>
        <p:nvPicPr>
          <p:cNvPr id="15" name="Рисунок 14" descr="\documentclass{article}&#10;\usepackage{amsmath,bm}&#10;\usepackage[dvipsnames]{xcolor}&#10;\pagestyle{empty}&#10;\begin{document}&#10;&#10;\textcolor{red!60!black}{&#10;\begin{eqnarray*}&#10;    {\bm v} = {\bm u} + {\bm V}&#10;\end{eqnarray*}}&#10;&#10;\end{document}" title="IguanaTex Bitmap Display">
            <a:extLst>
              <a:ext uri="{FF2B5EF4-FFF2-40B4-BE49-F238E27FC236}">
                <a16:creationId xmlns:a16="http://schemas.microsoft.com/office/drawing/2014/main" id="{9EC4DA4A-8679-4F2F-B71B-E301F890B0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29" y="2705520"/>
            <a:ext cx="1188572" cy="195048"/>
          </a:xfrm>
          <a:prstGeom prst="rect">
            <a:avLst/>
          </a:prstGeom>
        </p:spPr>
      </p:pic>
      <p:pic>
        <p:nvPicPr>
          <p:cNvPr id="17" name="Рисунок 16" descr="\documentclass{article}&#10;\usepackage{amsmath,bm}&#10;\usepackage[dvipsnames]{xcolor}&#10;\pagestyle{empty}&#10;\begin{document}&#10;&#10;\textcolor{red!60!black}{&#10;\begin{eqnarray*}&#10;    V^z\vert_{z=0} = 0&#10;\end{eqnarray*}}&#10;&#10;\end{document}" title="IguanaTex Bitmap Display">
            <a:extLst>
              <a:ext uri="{FF2B5EF4-FFF2-40B4-BE49-F238E27FC236}">
                <a16:creationId xmlns:a16="http://schemas.microsoft.com/office/drawing/2014/main" id="{7E0358F2-EB95-4E06-A67A-146D020B17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78" y="2686764"/>
            <a:ext cx="1203810" cy="254477"/>
          </a:xfrm>
          <a:prstGeom prst="rect">
            <a:avLst/>
          </a:prstGeom>
        </p:spPr>
      </p:pic>
      <p:pic>
        <p:nvPicPr>
          <p:cNvPr id="21" name="Рисунок 20" descr="\documentclass{article}&#10;\usepackage{amsmath,bm}&#10;\usepackage[dvipsnames]{xcolor}&#10;\pagestyle{empty}&#10;\begin{document}&#10;&#10;\textcolor{red!60!black}{&#10;\begin{eqnarray*}&#10;    \varpi_{\scriptscriptstyle V}^z = \partial_x V^y - \partial_y V^x&#10;\end{eqnarray*}}&#10;&#10;\end{document}" title="IguanaTex Bitmap Display">
            <a:extLst>
              <a:ext uri="{FF2B5EF4-FFF2-40B4-BE49-F238E27FC236}">
                <a16:creationId xmlns:a16="http://schemas.microsoft.com/office/drawing/2014/main" id="{F2EF4D62-E00D-47C9-904F-6A5EA22C856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94" y="2970004"/>
            <a:ext cx="2151620" cy="257524"/>
          </a:xfrm>
          <a:prstGeom prst="rect">
            <a:avLst/>
          </a:prstGeom>
        </p:spPr>
      </p:pic>
      <p:pic>
        <p:nvPicPr>
          <p:cNvPr id="28" name="Рисунок 27" descr="\documentclass{article}&#10;\usepackage{amsmath,bm}&#10;\usepackage[dvipsnames]{xcolor}&#10;\pagestyle{empty}&#10;\begin{document}&#10;&#10;\textcolor{red!60!black}{&#10;\begin{eqnarray*}&#10;    \varpi_{\scriptscriptstyle V}^z&#10;\end{eqnarray*}}&#10;&#10;\end{document}" title="IguanaTex Bitmap Display">
            <a:extLst>
              <a:ext uri="{FF2B5EF4-FFF2-40B4-BE49-F238E27FC236}">
                <a16:creationId xmlns:a16="http://schemas.microsoft.com/office/drawing/2014/main" id="{7EA5AEDF-5335-4341-ABE4-8D191D40EE4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62" y="3241666"/>
            <a:ext cx="329143" cy="248381"/>
          </a:xfrm>
          <a:prstGeom prst="rect">
            <a:avLst/>
          </a:prstGeom>
        </p:spPr>
      </p:pic>
      <p:pic>
        <p:nvPicPr>
          <p:cNvPr id="31" name="Рисунок 30" descr="\documentclass{article}&#10;\usepackage{amsmath,bm}&#10;\usepackage[dvipsnames]{xcolor}&#10;\pagestyle{empty}&#10;\begin{document}&#10;&#10;\textcolor{red!60!black}{&#10;\begin{eqnarray*}&#10;    {\bm u}&#10;\end{eqnarray*}}&#10;&#10;\end{document}" title="IguanaTex Bitmap Display">
            <a:extLst>
              <a:ext uri="{FF2B5EF4-FFF2-40B4-BE49-F238E27FC236}">
                <a16:creationId xmlns:a16="http://schemas.microsoft.com/office/drawing/2014/main" id="{FAD7ABB2-0665-4512-827A-FFBDB440757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94" y="3313190"/>
            <a:ext cx="156952" cy="115810"/>
          </a:xfrm>
          <a:prstGeom prst="rect">
            <a:avLst/>
          </a:prstGeom>
        </p:spPr>
      </p:pic>
      <p:pic>
        <p:nvPicPr>
          <p:cNvPr id="23" name="Рисунок 22" descr="\documentclass{article}&#10;\usepackage{amsmath,bm}&#10;\pagestyle{empty}&#10;\begin{document}&#10;&#10;&#10;\begin{equation*}&#10;    \begin{aligned}&#10;    (\partial_z^2-\hat\kappa^2)\varpi_{\scriptscriptstyle V}^z&#10;    = &amp; \ &#10;    - \nu^{-1}&#10;    \langle \varpi^\alpha \partial_\alpha u^z\rangle,&#10;    &amp; (1a)&#10;    \\[10pt]&#10;    \partial_z \varpi_{\scriptscriptstyle V}^z\Big\vert_{z=0}&#10;    = &amp; \&#10;    \Big((\partial_z \varpi^\alpha)(\partial_\alpha h)&#10;    -&#10;    \epsilon_{\alpha\gamma}&#10;    (\partial_\alpha u^\beta+\partial_\beta u^\alpha)&#10;    \partial_\beta \partial_\gamma h \Big)\Big\vert_{z=0}.\hskip30pt&#10;    &amp; (2a)&#10;    \end{aligned}&#10;\end{equation*}&#10;&#10;\end{document}" title="IguanaTex Bitmap Display">
            <a:extLst>
              <a:ext uri="{FF2B5EF4-FFF2-40B4-BE49-F238E27FC236}">
                <a16:creationId xmlns:a16="http://schemas.microsoft.com/office/drawing/2014/main" id="{006A9324-894D-4C4A-A03C-BAE549F46A8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58" y="3726381"/>
            <a:ext cx="8397713" cy="11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4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D8611-9785-47E7-92EF-3BAE4E13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-23165"/>
            <a:ext cx="10515600" cy="634859"/>
          </a:xfrm>
        </p:spPr>
        <p:txBody>
          <a:bodyPr/>
          <a:lstStyle/>
          <a:p>
            <a:r>
              <a:rPr lang="ru-RU" dirty="0"/>
              <a:t>Виртуальное поверхностное напряжение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A5BEB-D1AC-431F-AF2E-EDE59FB3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FA34C-594E-4031-9271-AD5A437F9B9A}"/>
              </a:ext>
            </a:extLst>
          </p:cNvPr>
          <p:cNvSpPr txBox="1"/>
          <p:nvPr/>
        </p:nvSpPr>
        <p:spPr>
          <a:xfrm>
            <a:off x="838198" y="507243"/>
            <a:ext cx="105142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Источник в правой части можно считать сконцентрированным на поверхности. В этом пределе задача переписывается в виде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Граничное условие с источником </a:t>
            </a:r>
            <a:r>
              <a:rPr lang="en-US" dirty="0"/>
              <a:t>         </a:t>
            </a:r>
            <a:r>
              <a:rPr lang="ru-RU" dirty="0"/>
              <a:t>означает, что         есть </a:t>
            </a:r>
          </a:p>
          <a:p>
            <a:r>
              <a:rPr lang="ru-RU" dirty="0"/>
              <a:t>ротор </a:t>
            </a:r>
            <a:r>
              <a:rPr lang="ru-RU" b="1" dirty="0"/>
              <a:t>от касательного напряжения (</a:t>
            </a:r>
            <a:r>
              <a:rPr lang="en-US" b="1" dirty="0"/>
              <a:t>virtual wave stress</a:t>
            </a:r>
            <a:r>
              <a:rPr lang="ru-RU" b="1" dirty="0"/>
              <a:t>)</a:t>
            </a:r>
            <a:r>
              <a:rPr lang="ru-RU" dirty="0"/>
              <a:t> </a:t>
            </a:r>
            <a:r>
              <a:rPr lang="en-US" dirty="0"/>
              <a:t>          </a:t>
            </a:r>
            <a:r>
              <a:rPr lang="ru-RU" dirty="0"/>
              <a:t>, </a:t>
            </a:r>
          </a:p>
          <a:p>
            <a:r>
              <a:rPr lang="ru-RU" dirty="0"/>
              <a:t>приложенного к поверхности жидкости: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Формальное решение:</a:t>
            </a:r>
          </a:p>
        </p:txBody>
      </p:sp>
      <p:pic>
        <p:nvPicPr>
          <p:cNvPr id="14" name="Рисунок 13" descr="\documentclass{article}&#10;\usepackage{amsmath,bm}&#10;\pagestyle{empty}&#10;\begin{document}&#10;&#10;&#10;\begin{eqnarray*}&#10;    (\partial_z^2-\hat\kappa^2)\varpi_{\scriptscriptstyle V}^z&#10;    =&#10;    0,&#10;    \qquad&#10;    \partial_z \varpi_{\scriptscriptstyle V}^z\big\vert_{z=0}&#10;    =&#10;    f_{\varpi},&#10;    \\[5pt]&#10;    f_{\varpi}&#10;    =&#10;    \Bigg\langle&#10;    -\epsilon_{\alpha\gamma}&#10;    (\partial_\alpha u^\beta+\partial_\beta u^\alpha)\big\vert_{z=0}&#10;    \partial_\beta \partial_\gamma h&#10;    +&#10;    \int\limits_{-\infty}^0&#10;    \frac{\mathrm{d}z}{\nu}\ &#10;    \varpi^\alpha \partial_\alpha (u^z - \partial_t h)&#10;    \Bigg\rangle&#10;\end{eqnarray*}&#10;&#10;\end{document}" title="IguanaTex Bitmap Display">
            <a:extLst>
              <a:ext uri="{FF2B5EF4-FFF2-40B4-BE49-F238E27FC236}">
                <a16:creationId xmlns:a16="http://schemas.microsoft.com/office/drawing/2014/main" id="{A371882E-7401-4F69-B9CF-9066BC4352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64" y="1384928"/>
            <a:ext cx="7346285" cy="1456761"/>
          </a:xfrm>
          <a:prstGeom prst="rect">
            <a:avLst/>
          </a:prstGeom>
        </p:spPr>
      </p:pic>
      <p:pic>
        <p:nvPicPr>
          <p:cNvPr id="34" name="Рисунок 33" descr="\documentclass{article}&#10;\usepackage{amsmath,bm}&#10;\usepackage[dvipsnames]{xcolor}&#10;\pagestyle{empty}&#10;\begin{document}&#10;&#10;\textcolor{red!60!black}{&#10;\begin{eqnarray*}&#10;    f_\varpi&#10;\end{eqnarray*}}&#10;&#10;\end{document}" title="IguanaTex Bitmap Display">
            <a:extLst>
              <a:ext uri="{FF2B5EF4-FFF2-40B4-BE49-F238E27FC236}">
                <a16:creationId xmlns:a16="http://schemas.microsoft.com/office/drawing/2014/main" id="{08A762DF-6E83-4351-9661-57D00C518A1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17" y="3043696"/>
            <a:ext cx="274286" cy="230095"/>
          </a:xfrm>
          <a:prstGeom prst="rect">
            <a:avLst/>
          </a:prstGeom>
        </p:spPr>
      </p:pic>
      <p:pic>
        <p:nvPicPr>
          <p:cNvPr id="36" name="Рисунок 35" descr="\documentclass{article}&#10;\usepackage{amsmath,bm}&#10;\usepackage[dvipsnames]{xcolor}&#10;\pagestyle{empty}&#10;\begin{document}&#10;&#10;\textcolor{red!60!black}{&#10;\begin{eqnarray*}&#10;    f_\varpi&#10;\end{eqnarray*}}&#10;&#10;\end{document}" title="IguanaTex Bitmap Display">
            <a:extLst>
              <a:ext uri="{FF2B5EF4-FFF2-40B4-BE49-F238E27FC236}">
                <a16:creationId xmlns:a16="http://schemas.microsoft.com/office/drawing/2014/main" id="{C4C4EEA4-D33D-403F-8AD2-69A90FD164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97" y="3043696"/>
            <a:ext cx="274286" cy="230095"/>
          </a:xfrm>
          <a:prstGeom prst="rect">
            <a:avLst/>
          </a:prstGeom>
        </p:spPr>
      </p:pic>
      <p:pic>
        <p:nvPicPr>
          <p:cNvPr id="32" name="Рисунок 31" descr="\documentclass{article}&#10;\usepackage{amsmath,bm}&#10;\usepackage[dvipsnames]{xcolor}&#10;\pagestyle{empty}&#10;\begin{document}&#10;&#10;\textcolor{red!60!black}{&#10;\begin{eqnarray*}&#10;    \tau^\alpha&#10;\end{eqnarray*}}&#10;&#10;\end{document}" title="IguanaTex Bitmap Display">
            <a:extLst>
              <a:ext uri="{FF2B5EF4-FFF2-40B4-BE49-F238E27FC236}">
                <a16:creationId xmlns:a16="http://schemas.microsoft.com/office/drawing/2014/main" id="{E6CBC07E-C3C4-4B1C-B76D-52F1850384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69" y="3336047"/>
            <a:ext cx="252952" cy="185905"/>
          </a:xfrm>
          <a:prstGeom prst="rect">
            <a:avLst/>
          </a:prstGeom>
        </p:spPr>
      </p:pic>
      <p:pic>
        <p:nvPicPr>
          <p:cNvPr id="39" name="Рисунок 38" descr="\documentclass{article}&#10;\usepackage{amsmath,bm}&#10;\pagestyle{empty}&#10;\begin{document}&#10;&#10;&#10;$$&#10;    f_\varpi&#10;    \ = \&#10;    \frac{1}{\nu\rho}\big(&#10;        \partial_x \tau^y - \partial_y \tau^x&#10;        \big).&#10;$$&#10;&#10;\end{document}" title="IguanaTex Bitmap Display">
            <a:extLst>
              <a:ext uri="{FF2B5EF4-FFF2-40B4-BE49-F238E27FC236}">
                <a16:creationId xmlns:a16="http://schemas.microsoft.com/office/drawing/2014/main" id="{CACD1930-3356-4D21-AFED-C387724BF6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71" y="4041810"/>
            <a:ext cx="2771809" cy="568381"/>
          </a:xfrm>
          <a:prstGeom prst="rect">
            <a:avLst/>
          </a:prstGeom>
        </p:spPr>
      </p:pic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5B1453DD-70E0-4C3F-9F8B-589E09719445}"/>
              </a:ext>
            </a:extLst>
          </p:cNvPr>
          <p:cNvCxnSpPr>
            <a:cxnSpLocks/>
          </p:cNvCxnSpPr>
          <p:nvPr/>
        </p:nvCxnSpPr>
        <p:spPr>
          <a:xfrm flipH="1" flipV="1">
            <a:off x="7874454" y="2527102"/>
            <a:ext cx="502103" cy="3630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C3CB93C-9C45-49F5-9A5B-7BDD7DC18BA8}"/>
              </a:ext>
            </a:extLst>
          </p:cNvPr>
          <p:cNvSpPr txBox="1"/>
          <p:nvPr/>
        </p:nvSpPr>
        <p:spPr>
          <a:xfrm>
            <a:off x="7307407" y="2968592"/>
            <a:ext cx="339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Смещение элемента жидкости относительно поверхности</a:t>
            </a:r>
          </a:p>
        </p:txBody>
      </p:sp>
      <p:pic>
        <p:nvPicPr>
          <p:cNvPr id="18" name="Рисунок 17" descr="\documentclass{article}&#10;\usepackage{amsmath,bm}&#10;\pagestyle{empty}&#10;\begin{document}&#10;&#10;&#10;$$&#10;    \varpi_{\scriptscriptstyle V}^z (z)&#10;    =&#10;    \frac{1}{\hat\kappa}e^{\hat\kappa z}&#10;    f_\varpi.&#10;$$&#10;&#10;\end{document}" title="IguanaTex Bitmap Display">
            <a:extLst>
              <a:ext uri="{FF2B5EF4-FFF2-40B4-BE49-F238E27FC236}">
                <a16:creationId xmlns:a16="http://schemas.microsoft.com/office/drawing/2014/main" id="{68E3E63A-48E3-455B-AC91-35FBC1BEA2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60" y="5473072"/>
            <a:ext cx="1936762" cy="51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9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F20B3-565F-492E-860F-C9B227FF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Лагранжева скорость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B07467-5E92-483D-8CEA-3EF06B72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E40D9D-7966-439A-9282-D01B47B076DF}"/>
              </a:ext>
            </a:extLst>
          </p:cNvPr>
          <p:cNvSpPr txBox="1"/>
          <p:nvPr/>
        </p:nvSpPr>
        <p:spPr>
          <a:xfrm>
            <a:off x="839541" y="970649"/>
            <a:ext cx="105142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Лагранжева скорость (завихренность), измеряемая в эксперименте: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Вычисление дрейфа Стокса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На поверхности жидкости (где плавают визуализирующие течение частички)</a:t>
            </a:r>
          </a:p>
          <a:p>
            <a:endParaRPr lang="ru-RU" dirty="0"/>
          </a:p>
        </p:txBody>
      </p:sp>
      <p:pic>
        <p:nvPicPr>
          <p:cNvPr id="10" name="Рисунок 9" descr="\documentclass{article}&#10;\usepackage{amsmath,bm}&#10;\pagestyle{empty}&#10;\begin{document}&#10;&#10;&#10;$$&#10;    {\bm V}_{\scriptscriptstyle L}&#10;    =&#10;    {\bm V}&#10;    +&#10;    {\bm U}_{\scriptscriptstyle S},&#10;    \qquad&#10;    \varpi_{\scriptscriptstyle L}^z&#10;    =&#10;    \varpi_{\scriptscriptstyle V}^z&#10;    +&#10;    \varpi_{\scriptscriptstyle S}^z.&#10;$$&#10;&#10;\end{document}" title="IguanaTex Bitmap Display">
            <a:extLst>
              <a:ext uri="{FF2B5EF4-FFF2-40B4-BE49-F238E27FC236}">
                <a16:creationId xmlns:a16="http://schemas.microsoft.com/office/drawing/2014/main" id="{5352731E-E0E6-4162-ABD4-A22B44574F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41" y="1498725"/>
            <a:ext cx="3856761" cy="248381"/>
          </a:xfrm>
          <a:prstGeom prst="rect">
            <a:avLst/>
          </a:prstGeom>
        </p:spPr>
      </p:pic>
      <p:pic>
        <p:nvPicPr>
          <p:cNvPr id="8" name="Рисунок 7" descr="\documentclass{article}&#10;\usepackage{amsmath,bm}&#10;\pagestyle{empty}&#10;\begin{document}&#10;&#10;&#10;$$&#10;    u^i (t, \bm r)&#10;    =&#10;    u^i (t, \bm r_0)+ \Sigma^{ij}(t,\bm r_0) (r^j - r_{0}^j) + \dots,&#10;    \hskip40pt &#10;    \Sigma^{ij} = \partial_j u^i&#10;$$&#10;&#10;\end{document}" title="IguanaTex Bitmap Display">
            <a:extLst>
              <a:ext uri="{FF2B5EF4-FFF2-40B4-BE49-F238E27FC236}">
                <a16:creationId xmlns:a16="http://schemas.microsoft.com/office/drawing/2014/main" id="{28825919-426D-4D00-84E0-EB8BC4F4910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42" y="2265715"/>
            <a:ext cx="7175616" cy="313905"/>
          </a:xfrm>
          <a:prstGeom prst="rect">
            <a:avLst/>
          </a:prstGeom>
        </p:spPr>
      </p:pic>
      <p:pic>
        <p:nvPicPr>
          <p:cNvPr id="13" name="Рисунок 12" descr="\documentclass{article}&#10;\usepackage{amsmath,bm}&#10;\pagestyle{empty}&#10;\begin{document}&#10;&#10;&#10;\begin{eqnarray*}\label{wave:13}&#10;    \varpi_s^{z}&#10;    =&#10;    \epsilon_{\alpha \beta}&#10;    \bigg\langle&#10;        \left(\partial_{\alpha} h \right)&#10;        \left(\partial_{\beta} \partial_t h \right)\&#10;        +&#10;        \left(\partial_{\alpha}\partial_\gamma \frac{(1-\hat D)}{\hat k}h \right)&#10;        \left(\partial_{\beta} \partial_\gamma \partial_t \frac{(1-\hat D)}{\hat k}h \right)&#10;        \bigg\rangle.&#10;\end{eqnarray*}&#10;&#10;\end{document}" title="IguanaTex Bitmap Display">
            <a:extLst>
              <a:ext uri="{FF2B5EF4-FFF2-40B4-BE49-F238E27FC236}">
                <a16:creationId xmlns:a16="http://schemas.microsoft.com/office/drawing/2014/main" id="{2794CA51-55CC-4048-AA49-166F60B9DC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43" y="3465922"/>
            <a:ext cx="7693713" cy="7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7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4BEED-D377-4374-80BF-44D2481A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доклада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2EA1F9-9939-4BC5-9CFD-A3AC01ED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99983"/>
            <a:ext cx="10515600" cy="5271607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Плоская волна, чистая поверхность жидкости</a:t>
            </a:r>
          </a:p>
          <a:p>
            <a:pPr lvl="1"/>
            <a:r>
              <a:rPr lang="ru-RU" sz="2400" dirty="0"/>
              <a:t>Дрейф Стокса; импульс, энергия и их потоки</a:t>
            </a:r>
          </a:p>
          <a:p>
            <a:pPr lvl="1"/>
            <a:r>
              <a:rPr lang="ru-RU" sz="2400" dirty="0"/>
              <a:t>Слабовязкая жидкость, затухание волны</a:t>
            </a:r>
          </a:p>
          <a:p>
            <a:r>
              <a:rPr lang="ru-RU" sz="2400" dirty="0"/>
              <a:t>Плоская полна,  поверхность с плёнкой</a:t>
            </a:r>
          </a:p>
          <a:p>
            <a:pPr lvl="1"/>
            <a:r>
              <a:rPr lang="ru-RU" sz="2400" dirty="0"/>
              <a:t>Поле скорости в волне</a:t>
            </a:r>
          </a:p>
          <a:p>
            <a:pPr lvl="1"/>
            <a:r>
              <a:rPr lang="ru-RU" sz="2400" dirty="0"/>
              <a:t>Скорость затухания волны</a:t>
            </a:r>
          </a:p>
          <a:p>
            <a:r>
              <a:rPr lang="ru-RU" sz="2400" dirty="0"/>
              <a:t>Генерация вихревого течения поверхностными волнами</a:t>
            </a:r>
          </a:p>
          <a:p>
            <a:pPr lvl="1"/>
            <a:r>
              <a:rPr lang="ru-RU" sz="2400" dirty="0"/>
              <a:t>Эйлерова скорость</a:t>
            </a:r>
          </a:p>
          <a:p>
            <a:pPr lvl="1"/>
            <a:r>
              <a:rPr lang="ru-RU" sz="2400" dirty="0"/>
              <a:t>Дрейф Стокса</a:t>
            </a:r>
          </a:p>
          <a:p>
            <a:r>
              <a:rPr lang="ru-RU" sz="2400" dirty="0"/>
              <a:t>Сравнение с экспериментом</a:t>
            </a:r>
          </a:p>
          <a:p>
            <a:r>
              <a:rPr lang="ru-RU" sz="2400" dirty="0"/>
              <a:t>Воздействие поверхностных волн на вихревое течение</a:t>
            </a:r>
            <a:endParaRPr lang="en-US" sz="2400" dirty="0"/>
          </a:p>
          <a:p>
            <a:pPr lvl="1"/>
            <a:r>
              <a:rPr lang="ru-RU" sz="2400" dirty="0"/>
              <a:t>Циркуляция Ленгмюра</a:t>
            </a:r>
          </a:p>
          <a:p>
            <a:r>
              <a:rPr lang="ru-RU" sz="2400" dirty="0"/>
              <a:t>Выводы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3009C4-E7D0-4F01-97AA-97A40010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625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890719-1A6F-45B1-B074-1D34F274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с экспериментом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F1450A-1AF9-45AF-86AA-7BA900734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Две скрещенные волны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BEB9-C876-46E4-9A36-BE61A947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566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CDCB83-B043-444D-9329-6C2790141670}"/>
              </a:ext>
            </a:extLst>
          </p:cNvPr>
          <p:cNvSpPr txBox="1"/>
          <p:nvPr/>
        </p:nvSpPr>
        <p:spPr>
          <a:xfrm>
            <a:off x="838200" y="863260"/>
            <a:ext cx="105155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Несжимаемая плёнка</a:t>
            </a:r>
            <a:r>
              <a:rPr lang="ru-RU" dirty="0"/>
              <a:t>						            </a:t>
            </a:r>
            <a:r>
              <a:rPr lang="ru-RU" b="1" dirty="0"/>
              <a:t>Свободная поверхность</a:t>
            </a:r>
          </a:p>
          <a:p>
            <a:pPr algn="ctr"/>
            <a:r>
              <a:rPr lang="ru-RU" dirty="0"/>
              <a:t>Монохроматическая волна:</a:t>
            </a:r>
          </a:p>
          <a:p>
            <a:pPr algn="ctr"/>
            <a:endParaRPr lang="en-US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en-US" dirty="0"/>
          </a:p>
          <a:p>
            <a:pPr algn="ctr"/>
            <a:r>
              <a:rPr lang="ru-RU" dirty="0"/>
              <a:t>Две ортогональные бегущие волны </a:t>
            </a:r>
          </a:p>
          <a:p>
            <a:pPr algn="ctr"/>
            <a:endParaRPr lang="ru-RU" dirty="0"/>
          </a:p>
          <a:p>
            <a:pPr algn="ctr"/>
            <a:endParaRPr lang="en-US" dirty="0"/>
          </a:p>
          <a:p>
            <a:pPr algn="ctr"/>
            <a:r>
              <a:rPr lang="ru-RU" dirty="0"/>
              <a:t>Установившаяся завихренность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Вклад дрейфа Стокса незначителен						    1 от дрейфа Стокса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D79A0-8E29-495F-8302-1EEF218F1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126"/>
            <a:ext cx="10515600" cy="634859"/>
          </a:xfrm>
        </p:spPr>
        <p:txBody>
          <a:bodyPr/>
          <a:lstStyle/>
          <a:p>
            <a:r>
              <a:rPr lang="ru-RU" dirty="0"/>
              <a:t>Предельный случай несжимаемой плёнки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A6CC36-6A20-4FC5-8671-12A29B68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5968723"/>
            <a:ext cx="10515600" cy="365125"/>
          </a:xfrm>
        </p:spPr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37" name="Рисунок 36" descr="\documentclass{article}&#10;\usepackage{amsmath,bm}&#10;\pagestyle{empty}&#10;\begin{document}&#10;&#10;&#10;$$&#10;    \varpi_{\scriptscriptstyle V}^z (z)&#10;    =&#10;    \frac{e^{\hat k z}}{\hat k}&#10;    \epsilon_{\alpha\beta}&#10;    \Big\langle&#10;    (\hat \kappa \partial_{\alpha} h)(\partial_{\beta} \partial_t h )\Big\rangle.&#10;$$&#10;&#10;\end{document}" title="IguanaTex Bitmap Display">
            <a:extLst>
              <a:ext uri="{FF2B5EF4-FFF2-40B4-BE49-F238E27FC236}">
                <a16:creationId xmlns:a16="http://schemas.microsoft.com/office/drawing/2014/main" id="{F3B0C594-8212-49F7-BD7C-6E6C6FC2ED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83" y="1522058"/>
            <a:ext cx="3756192" cy="650666"/>
          </a:xfrm>
          <a:prstGeom prst="rect">
            <a:avLst/>
          </a:prstGeom>
        </p:spPr>
      </p:pic>
      <p:pic>
        <p:nvPicPr>
          <p:cNvPr id="47" name="Рисунок 46" descr="\documentclass{article}&#10;\usepackage{amsmath,bm}&#10;\pagestyle{empty}&#10;\begin{document}&#10;&#10;&#10;$$&#10;    \varpi_{\scriptscriptstyle V}^z (0)&#10;    =&#10;    - \dfrac{1}{\sqrt{2}\, \gamma} H_1 H_2 \omega k^2 \sin(kx-ky).&#10;$$&#10;&#10;\end{document}" title="IguanaTex Bitmap Display">
            <a:extLst>
              <a:ext uri="{FF2B5EF4-FFF2-40B4-BE49-F238E27FC236}">
                <a16:creationId xmlns:a16="http://schemas.microsoft.com/office/drawing/2014/main" id="{5274D4D0-3828-494A-9E23-6923D9AED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5" y="4794237"/>
            <a:ext cx="4330668" cy="595809"/>
          </a:xfrm>
          <a:prstGeom prst="rect">
            <a:avLst/>
          </a:prstGeom>
        </p:spPr>
      </p:pic>
      <p:pic>
        <p:nvPicPr>
          <p:cNvPr id="17" name="Рисунок 16" descr="\documentclass{article}&#10;\usepackage{amsmath,bm}&#10;\usepackage[dvipsnames]{xcolor}&#10;\pagestyle{empty}&#10;\begin{document}&#10;&#10;\textcolor{red!60!black}{&#10;$$&#10;    h&#10;    =&#10;    H_1 \cos(\omega t-kx)&#10;    +H_2 \cos(\omega t-ky).&#10;$$&#10;}&#10;&#10;\end{document}" title="IguanaTex Bitmap Display">
            <a:extLst>
              <a:ext uri="{FF2B5EF4-FFF2-40B4-BE49-F238E27FC236}">
                <a16:creationId xmlns:a16="http://schemas.microsoft.com/office/drawing/2014/main" id="{242B6F89-0D1C-4DB6-A81F-3DB0D5C07C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6" y="4132333"/>
            <a:ext cx="4321525" cy="254476"/>
          </a:xfrm>
          <a:prstGeom prst="rect">
            <a:avLst/>
          </a:prstGeom>
        </p:spPr>
      </p:pic>
      <p:pic>
        <p:nvPicPr>
          <p:cNvPr id="5" name="Рисунок 4" descr="\documentclass{article}&#10;\usepackage{amsmath,bm}&#10;\pagestyle{empty}&#10;\begin{document}&#10;&#10;&#10;$$&#10;    \varpi_{\scriptscriptstyle L}^z&#10;    =&#10;    -\big(\sqrt{2}+1\big)k^2H_1H_2\omega \sin\big(k(x-y)\big)&#10;$$&#10;&#10;\end{document}" title="IguanaTex Bitmap Display">
            <a:extLst>
              <a:ext uri="{FF2B5EF4-FFF2-40B4-BE49-F238E27FC236}">
                <a16:creationId xmlns:a16="http://schemas.microsoft.com/office/drawing/2014/main" id="{8B9033BC-F470-4BF1-AE63-3BE8D6B224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56" y="4966709"/>
            <a:ext cx="4455619" cy="320000"/>
          </a:xfrm>
          <a:prstGeom prst="rect">
            <a:avLst/>
          </a:prstGeom>
        </p:spPr>
      </p:pic>
      <p:pic>
        <p:nvPicPr>
          <p:cNvPr id="49" name="Рисунок 48" descr="\documentclass{article}&#10;\usepackage{amsmath,bm}&#10;\pagestyle{empty}&#10;\begin{document}&#10;&#10;\begin{eqnarray*}&#10;    \varpi^{\scriptscriptstyle L}_z&#10;    &amp;=&amp;&#10;    2\epsilon_{\alpha \beta}&#10;    \frac{e^{\hat k z} }{\hat k}&#10;    \bigg\langle &#10;    \frac{(\partial_{\alpha} \partial_{\gamma} h)&#10;    (\partial_{\beta} \partial_{\gamma} \partial_t h)}{k}&#10;    \ + \&#10;    \\ &amp;&amp; \hskip70pt&#10;    \big(\partial_{\alpha}kh\big)&#10;    \big(\partial_{\beta} \partial_th \big)&#10;    \bigg\rangle&#10;    +&#10;    \\ \nonumber &amp;&amp;\hskip-30pt&#10;    + \&#10;    \epsilon_{\alpha \beta}e^{2kz}&#10;        \left\langle&#10;        \frac{\partial_{\alpha} \partial_\gamma h\,&#10;              \partial_{\beta} \partial_\gamma\partial_t h}{k}&#10;        +&#10;        \left(  \partial_{\alpha} h \right)&#10;        \left(  \partial_{\beta} \partial_t h \right)&#10;        \right\rangle.&#10;\end{eqnarray*}&#10;&#10;\end{document}" title="IguanaTex Bitmap Display">
            <a:extLst>
              <a:ext uri="{FF2B5EF4-FFF2-40B4-BE49-F238E27FC236}">
                <a16:creationId xmlns:a16="http://schemas.microsoft.com/office/drawing/2014/main" id="{17EBA360-84B7-4144-9A4E-1C59373DB5F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12" y="1516085"/>
            <a:ext cx="5401905" cy="20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74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20C53-8F39-487A-80B9-9DC1BC12F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с плошкой</a:t>
            </a:r>
            <a:r>
              <a:rPr lang="en-US" dirty="0"/>
              <a:t> – </a:t>
            </a:r>
            <a:r>
              <a:rPr lang="ru-RU" dirty="0"/>
              <a:t>бегущие капиллярные волны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519A84-3551-479F-AF16-95EB2D40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0BEFE-412E-4574-BB82-45FF192B87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49" y="1209464"/>
            <a:ext cx="4251960" cy="255270"/>
          </a:xfrm>
          <a:prstGeom prst="rect">
            <a:avLst/>
          </a:prstGeom>
        </p:spPr>
      </p:pic>
      <p:pic>
        <p:nvPicPr>
          <p:cNvPr id="23" name="Рисунок 22" descr="\documentclass{article}&#10;\usepackage{amsmath}&#10;\usepackage{amsfonts,amssymb,amsmath,bm}&#10;%\usepackage{wrapfig}&#10;\usepackage{graphicx}&#10;\usepackage{color}&#10;%\usepackage[unicode=true]{hyperref}&#10;\usepackage{times}&#10;\usepackage{siunitx}&#10;\pagestyle{empty}&#10;\begin{document}&#10; \begin{equation*}&#10; \varpi_{\scriptscriptstyle S}^z&#10;  \propto&#10;  - H_1 H_2 \omega k^2 \sin(kx-ky)&#10; \label{boundary37}&#10; \end{equation*}&#10;\end{document}" title="IguanaTex Bitmap Display">
            <a:extLst>
              <a:ext uri="{FF2B5EF4-FFF2-40B4-BE49-F238E27FC236}">
                <a16:creationId xmlns:a16="http://schemas.microsoft.com/office/drawing/2014/main" id="{94ECA815-7DC8-47D8-9D19-A6FBA1AC87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739876"/>
            <a:ext cx="3323079" cy="2909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8A6AA6-8E5D-4634-8CD9-6912E8CDA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8" y="1665407"/>
            <a:ext cx="4705991" cy="3892526"/>
          </a:xfrm>
          <a:prstGeom prst="rect">
            <a:avLst/>
          </a:prstGeom>
        </p:spPr>
      </p:pic>
      <p:pic>
        <p:nvPicPr>
          <p:cNvPr id="25" name="Рисунок 24" descr="\documentclass{article}&#10;\usepackage{amsmath}&#10;\pagestyle{empty}&#10;\begin{document}&#10;&#10;&#10;$\varpi_{\scriptscriptstyle S}^z$, a.u.&#10;&#10;\end{document}" title="IguanaTex Bitmap Display">
            <a:extLst>
              <a:ext uri="{FF2B5EF4-FFF2-40B4-BE49-F238E27FC236}">
                <a16:creationId xmlns:a16="http://schemas.microsoft.com/office/drawing/2014/main" id="{737E1130-05E0-4205-9647-2B1AEAE9038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43" y="1750355"/>
            <a:ext cx="872972" cy="236123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A117A25-C9B6-4327-BCD5-EB6D3FE4799A}"/>
              </a:ext>
            </a:extLst>
          </p:cNvPr>
          <p:cNvGrpSpPr/>
          <p:nvPr/>
        </p:nvGrpSpPr>
        <p:grpSpPr>
          <a:xfrm>
            <a:off x="8001678" y="1325523"/>
            <a:ext cx="3281308" cy="2417634"/>
            <a:chOff x="7895612" y="1902514"/>
            <a:chExt cx="3281308" cy="2417634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D664AE3-9067-40AB-8157-EF36566645E3}"/>
                </a:ext>
              </a:extLst>
            </p:cNvPr>
            <p:cNvSpPr/>
            <p:nvPr/>
          </p:nvSpPr>
          <p:spPr>
            <a:xfrm>
              <a:off x="8297347" y="3612262"/>
              <a:ext cx="2386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+mn-lt"/>
                  <a:cs typeface="Arial" panose="020B0604020202020204" pitchFamily="34" charset="0"/>
                </a:rPr>
                <a:t>1 – vessel, 2 – water, </a:t>
              </a:r>
              <a:br>
                <a:rPr lang="en-US" sz="2000" dirty="0">
                  <a:latin typeface="+mn-lt"/>
                  <a:cs typeface="Arial" panose="020B0604020202020204" pitchFamily="34" charset="0"/>
                </a:rPr>
              </a:br>
              <a:r>
                <a:rPr lang="en-US" sz="2000" dirty="0">
                  <a:latin typeface="+mn-lt"/>
                  <a:cs typeface="Arial" panose="020B0604020202020204" pitchFamily="34" charset="0"/>
                </a:rPr>
                <a:t>3 – vibroplatform</a:t>
              </a:r>
              <a:endParaRPr lang="ru-RU" sz="2000" dirty="0">
                <a:latin typeface="+mn-lt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3422EF2-7F65-4B58-A07B-E3882DC44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277" t="52537"/>
            <a:stretch/>
          </p:blipFill>
          <p:spPr>
            <a:xfrm>
              <a:off x="7895612" y="1902514"/>
              <a:ext cx="2844829" cy="1709748"/>
            </a:xfrm>
            <a:prstGeom prst="rect">
              <a:avLst/>
            </a:prstGeom>
          </p:spPr>
        </p:pic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8A46FFD1-97DD-4F9D-8A1D-10FE77CC4F26}"/>
                </a:ext>
              </a:extLst>
            </p:cNvPr>
            <p:cNvCxnSpPr/>
            <p:nvPr/>
          </p:nvCxnSpPr>
          <p:spPr>
            <a:xfrm>
              <a:off x="10757693" y="2264382"/>
              <a:ext cx="0" cy="74187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FD5210-7D22-476E-A0CB-473294106177}"/>
                </a:ext>
              </a:extLst>
            </p:cNvPr>
            <p:cNvSpPr txBox="1"/>
            <p:nvPr/>
          </p:nvSpPr>
          <p:spPr>
            <a:xfrm rot="16200000">
              <a:off x="10304629" y="2435944"/>
              <a:ext cx="1344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oscillations</a:t>
              </a:r>
              <a:endParaRPr lang="ru-RU" sz="2000" dirty="0">
                <a:latin typeface="+mn-lt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BDCBD97-019B-4261-AFB7-11DFCE860DE7}"/>
              </a:ext>
            </a:extLst>
          </p:cNvPr>
          <p:cNvGrpSpPr/>
          <p:nvPr/>
        </p:nvGrpSpPr>
        <p:grpSpPr>
          <a:xfrm>
            <a:off x="5448259" y="2515512"/>
            <a:ext cx="2553419" cy="1923690"/>
            <a:chOff x="5409382" y="3043212"/>
            <a:chExt cx="2553419" cy="19236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4298C6-9200-4360-B70A-88DEE585677B}"/>
                </a:ext>
              </a:extLst>
            </p:cNvPr>
            <p:cNvSpPr txBox="1"/>
            <p:nvPr/>
          </p:nvSpPr>
          <p:spPr>
            <a:xfrm>
              <a:off x="6156483" y="4417111"/>
              <a:ext cx="1138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side view</a:t>
              </a:r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3CCB77B-3233-46A8-9161-D4E41A0D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46753" y="3169810"/>
              <a:ext cx="1878675" cy="1346200"/>
            </a:xfrm>
            <a:prstGeom prst="rect">
              <a:avLst/>
            </a:prstGeom>
          </p:spPr>
        </p:pic>
        <p:sp>
          <p:nvSpPr>
            <p:cNvPr id="9" name="Скругленный прямоугольник 13">
              <a:extLst>
                <a:ext uri="{FF2B5EF4-FFF2-40B4-BE49-F238E27FC236}">
                  <a16:creationId xmlns:a16="http://schemas.microsoft.com/office/drawing/2014/main" id="{D5C492EB-003A-458F-A7A8-F77CB52CCCE7}"/>
                </a:ext>
              </a:extLst>
            </p:cNvPr>
            <p:cNvSpPr/>
            <p:nvPr/>
          </p:nvSpPr>
          <p:spPr>
            <a:xfrm>
              <a:off x="5409382" y="3043212"/>
              <a:ext cx="2553419" cy="192369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94DECE-7F19-4DA6-92FD-F399BF8F4FFF}"/>
              </a:ext>
            </a:extLst>
          </p:cNvPr>
          <p:cNvSpPr txBox="1"/>
          <p:nvPr/>
        </p:nvSpPr>
        <p:spPr>
          <a:xfrm>
            <a:off x="5807149" y="5011419"/>
            <a:ext cx="564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Filatov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S. V., Parfenyev, V. M., Vergeles, S. S., </a:t>
            </a:r>
            <a:r>
              <a:rPr lang="en-US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Brazhnikov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M. Y., Levchenko, A. A., &amp; Lebedev, V. V. (2016). Nonlinear generation of vorticity by surface waves. </a:t>
            </a:r>
            <a:r>
              <a:rPr lang="en-US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116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(5), 054501.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90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0928B-806A-4D34-A9EF-31B1B62D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с плошкой – стоячие волны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9BF3F4-B5C2-4188-8711-BEDA3FEB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B031D7-B828-46A1-88DB-6721DCDA08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76" y="1411833"/>
            <a:ext cx="5273040" cy="255270"/>
          </a:xfrm>
          <a:prstGeom prst="rect">
            <a:avLst/>
          </a:prstGeom>
        </p:spPr>
      </p:pic>
      <p:pic>
        <p:nvPicPr>
          <p:cNvPr id="14" name="Рисунок 13" descr="\documentclass{article}&#10;\usepackage{amsmath}&#10;\usepackage{amsfonts,amssymb,amsmath,bm}&#10;%\usepackage{wrapfig}&#10;\usepackage{graphicx}&#10;\usepackage{color}&#10;%\usepackage[unicode=true]{hyperref}&#10;\usepackage{times}&#10;\usepackage{siunitx}&#10;\pagestyle{empty}&#10;\begin{document}&#10;&#10; \begin{eqnarray*}&#10; \varpi_{\scriptscriptstyle S}^z\propto&#10; - &#10; \sin\psi H_1 H_2 \omega k^2 \sin(kx) \sin(ky)&#10; \label{boundary35}&#10; \end{eqnarray*}&#10;&#10;&#10;\end{document}" title="IguanaTex Bitmap Display">
            <a:extLst>
              <a:ext uri="{FF2B5EF4-FFF2-40B4-BE49-F238E27FC236}">
                <a16:creationId xmlns:a16="http://schemas.microsoft.com/office/drawing/2014/main" id="{69DF0D8B-8E42-413F-95E1-5320824CDF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94" y="5149789"/>
            <a:ext cx="4131756" cy="28946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0D9D3F6-D34A-4F49-ABD5-8605E8184E24}"/>
              </a:ext>
            </a:extLst>
          </p:cNvPr>
          <p:cNvGrpSpPr/>
          <p:nvPr/>
        </p:nvGrpSpPr>
        <p:grpSpPr>
          <a:xfrm>
            <a:off x="6228724" y="2650426"/>
            <a:ext cx="2553419" cy="1923690"/>
            <a:chOff x="7380835" y="2615291"/>
            <a:chExt cx="2553419" cy="192369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0A5E4BB-441B-44C4-BEDA-5AE5EFC5A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7898" y="2838406"/>
              <a:ext cx="1929450" cy="1358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8B4458-92DF-40D1-A1A8-8D3E2845E5CA}"/>
                </a:ext>
              </a:extLst>
            </p:cNvPr>
            <p:cNvSpPr txBox="1"/>
            <p:nvPr/>
          </p:nvSpPr>
          <p:spPr>
            <a:xfrm>
              <a:off x="8103279" y="3995754"/>
              <a:ext cx="1138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side view</a:t>
              </a:r>
              <a:endParaRPr lang="ru-RU" dirty="0"/>
            </a:p>
          </p:txBody>
        </p:sp>
        <p:sp>
          <p:nvSpPr>
            <p:cNvPr id="9" name="Скругленный прямоугольник 6">
              <a:extLst>
                <a:ext uri="{FF2B5EF4-FFF2-40B4-BE49-F238E27FC236}">
                  <a16:creationId xmlns:a16="http://schemas.microsoft.com/office/drawing/2014/main" id="{3578106B-5AE0-4DFE-9A48-7689AAB901F8}"/>
                </a:ext>
              </a:extLst>
            </p:cNvPr>
            <p:cNvSpPr/>
            <p:nvPr/>
          </p:nvSpPr>
          <p:spPr>
            <a:xfrm>
              <a:off x="7380835" y="2615291"/>
              <a:ext cx="2553419" cy="192369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E02F1A-DFE8-4ED1-B7E6-7DE54F137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69604"/>
            <a:ext cx="4888977" cy="3992431"/>
          </a:xfrm>
          <a:prstGeom prst="rect">
            <a:avLst/>
          </a:prstGeom>
        </p:spPr>
      </p:pic>
      <p:pic>
        <p:nvPicPr>
          <p:cNvPr id="16" name="Рисунок 15" descr="\documentclass{article}&#10;\usepackage{amsmath}&#10;\pagestyle{empty}&#10;\begin{document}&#10;&#10;&#10;$\varpi_{\scriptscriptstyle S}$, a.u.&#10;&#10;\end{document}" title="IguanaTex Bitmap Display">
            <a:extLst>
              <a:ext uri="{FF2B5EF4-FFF2-40B4-BE49-F238E27FC236}">
                <a16:creationId xmlns:a16="http://schemas.microsoft.com/office/drawing/2014/main" id="{4F3B6D39-0A4F-466B-847E-84909F9D68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30" y="1586341"/>
            <a:ext cx="872972" cy="1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6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35E5B-6EC4-4955-8362-428B12EF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5805"/>
          </a:xfrm>
        </p:spPr>
        <p:txBody>
          <a:bodyPr/>
          <a:lstStyle/>
          <a:p>
            <a:r>
              <a:rPr lang="ru-RU" dirty="0"/>
              <a:t>Эксперимент в бассейне – </a:t>
            </a:r>
            <a:br>
              <a:rPr lang="ru-RU" dirty="0"/>
            </a:br>
            <a:r>
              <a:rPr lang="ru-RU" dirty="0"/>
              <a:t>проверка синуса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C0B68E-1E80-42C2-B792-10803F07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24094A-70CD-4B6F-AC64-6C4A02C24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58" y="2091554"/>
            <a:ext cx="4160881" cy="41151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DC9168-74C5-4B18-95E0-964B11F4F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193" y="150091"/>
            <a:ext cx="3705718" cy="6070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1C21C9-0715-4373-A04D-677CBA72640E}"/>
                  </a:ext>
                </a:extLst>
              </p:cNvPr>
              <p:cNvSpPr txBox="1"/>
              <p:nvPr/>
            </p:nvSpPr>
            <p:spPr>
              <a:xfrm>
                <a:off x="4790661" y="923027"/>
                <a:ext cx="3185110" cy="5326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Fig. 3. (a) Square root of the vorticity amplitude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𝜛</m:t>
                        </m:r>
                      </m:e>
                    </m:rad>
                  </m:oMath>
                </a14:m>
                <a:r>
                  <a:rPr lang="en-US" dirty="0"/>
                  <a:t> on the water surface versus the angular amplitude of the waves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𝑘𝐻</m:t>
                    </m:r>
                  </m:oMath>
                </a14:m>
                <a:r>
                  <a:rPr lang="en-US" dirty="0"/>
                  <a:t> under pumping by two plungers at a frequency of 3 Hz and the phase difference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. (b) Vorticity amplitude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𝜛</m:t>
                    </m:r>
                  </m:oMath>
                </a14:m>
                <a:r>
                  <a:rPr lang="en-US" dirty="0"/>
                  <a:t> versus the phase difference between the sinusoidal signals supplied to the wave generators according to (points) the experiment and (solid curve) the formula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=0.183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func>
                  </m:oMath>
                </a14:m>
                <a:r>
                  <a:rPr lang="en-US" dirty="0"/>
                  <a:t>.</a:t>
                </a:r>
                <a:endParaRPr lang="ru-RU" dirty="0"/>
              </a:p>
              <a:p>
                <a:pPr algn="just"/>
                <a:endParaRPr lang="ru-RU" dirty="0"/>
              </a:p>
              <a:p>
                <a:pPr algn="just"/>
                <a:r>
                  <a:rPr lang="en-US" sz="1400" b="0" i="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Filatov</a:t>
                </a:r>
                <a:r>
                  <a:rPr lang="en-US" sz="1400" b="0" i="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, S. V. E., </a:t>
                </a:r>
                <a:r>
                  <a:rPr lang="en-US" sz="1400" b="0" i="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Aliev</a:t>
                </a:r>
                <a:r>
                  <a:rPr lang="en-US" sz="1400" b="0" i="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, S. A., Levchenko, A. A., &amp; </a:t>
                </a:r>
                <a:r>
                  <a:rPr lang="en-US" sz="1400" b="0" i="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Khramov</a:t>
                </a:r>
                <a:r>
                  <a:rPr lang="en-US" sz="1400" b="0" i="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, D. A. (2016). Generation of vortices by gravity waves on a water surface. </a:t>
                </a:r>
                <a:r>
                  <a:rPr lang="en-US" sz="1400" b="0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JETP letters</a:t>
                </a:r>
                <a:r>
                  <a:rPr lang="en-US" sz="1400" b="0" i="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, </a:t>
                </a:r>
                <a:r>
                  <a:rPr lang="en-US" sz="1400" b="0" i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104</a:t>
                </a:r>
                <a:r>
                  <a:rPr lang="en-US" sz="1400" b="0" i="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, 702-708.</a:t>
                </a:r>
                <a:endParaRPr lang="ru-RU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1C21C9-0715-4373-A04D-677CBA726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661" y="923027"/>
                <a:ext cx="3185110" cy="5326651"/>
              </a:xfrm>
              <a:prstGeom prst="rect">
                <a:avLst/>
              </a:prstGeom>
              <a:blipFill>
                <a:blip r:embed="rId4"/>
                <a:stretch>
                  <a:fillRect l="-1724" t="-572" r="-1533" b="-2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681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790EFD-CB88-45E4-980F-E47B17F1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65" y="930440"/>
            <a:ext cx="9350550" cy="54259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09DDE-3C21-46FE-8EE7-0797BD1D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в бассейне – треки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62730D-7235-44F8-952D-DA0A9FCAA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647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890719-1A6F-45B1-B074-1D34F274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с экспериментом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F1450A-1AF9-45AF-86AA-7BA900734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Влияние плёнки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BEB9-C876-46E4-9A36-BE61A947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529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49074A-1C94-4890-BF84-9F77CEE4B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85" y="863600"/>
            <a:ext cx="11266473" cy="55533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8E3A9-491B-4B04-9A52-A913C413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Динамика завихренности и волн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9FFE8C-E994-45AE-B3CA-37F56521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010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79745-B726-404C-A493-AEFDC469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Установление завихренности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5BEDE3-3E45-4105-9AAB-564733ED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6F781F-3CCA-46AF-9C67-1B80FC495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74" y="1170114"/>
            <a:ext cx="6197435" cy="5016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86C1DD-7EEA-41B5-9145-C76BF77CFD92}"/>
              </a:ext>
            </a:extLst>
          </p:cNvPr>
          <p:cNvSpPr txBox="1"/>
          <p:nvPr/>
        </p:nvSpPr>
        <p:spPr>
          <a:xfrm>
            <a:off x="6756269" y="5317178"/>
            <a:ext cx="4597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Parfenyev, V. M.,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Filatov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S. V.,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Brazhnikov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 M. Y., Vergeles, S. S., &amp; Levchenko, A. A. (2019). Formation and decay of eddy currents generated by crossed surface waves. 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Physical Review Fluids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, 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(11), 114701.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 descr="\documentclass{article}&#10;\usepackage[utf8]{inputenc}&#10;\usepackage[russian]{babel}&#10;\usepackage{amsfonts,amssymb,amsmath,bm}&#10;\pagestyle{empty}&#10;&#10;\textwidth 70mm&#10;\textheight 100mm&#10;&#10;\begin{document}&#10;&#10;\flushright Динамика завихренности&#10;\begin{eqnarray*}\label{eq:W''}&#10;    \partial_t \varpi_{\scriptscriptstyle V}^z&#10;    -&#10;    \nu \Delta \varpi_{\scriptscriptstyle V}^z&#10;    =&#10;    0,&#10;    \\[5pt]&#10;    \partial_z \varpi_{\scriptscriptstyle V}^z\big\vert_{z=0}&#10;    =&#10;    F \cdot \Lambda(x,y,,t)&#10;\end{eqnarray*}&#10;Влияние плёнки &#10;\begin{eqnarray*}\label{eq:W''}&#10;    F = 2 \nu k \left[1 + \frac{\varepsilon^2}{2 \sqrt{2} \gamma (\varepsilon^2-\varepsilon\sqrt{2}+1)} \right]&#10;\end{eqnarray*}&#10;Наложение волнами пространственной структуры&#10;\begin{eqnarray*}&#10;    \Lambda (x,y,t) = - H_1(t) H_2(t) \omega k^2 &#10;    \\ &#10;    \sin (kx) \sin (ky) \sin \psi.&#10;\end{eqnarray*}&#10;&#10;\end{document}" title="IguanaTex Bitmap Display">
            <a:extLst>
              <a:ext uri="{FF2B5EF4-FFF2-40B4-BE49-F238E27FC236}">
                <a16:creationId xmlns:a16="http://schemas.microsoft.com/office/drawing/2014/main" id="{9EA212F0-F5D3-4188-93EC-7D3928D32C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62" y="682554"/>
            <a:ext cx="4752489" cy="44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57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70E961-15FE-41D5-97F9-74E80DB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176" y="151765"/>
            <a:ext cx="8810223" cy="60687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18388-B189-4380-95FA-4C447EC7A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64840" cy="1463675"/>
          </a:xfrm>
        </p:spPr>
        <p:txBody>
          <a:bodyPr>
            <a:normAutofit/>
          </a:bodyPr>
          <a:lstStyle/>
          <a:p>
            <a:r>
              <a:rPr lang="ru-RU" dirty="0"/>
              <a:t>Насыщение </a:t>
            </a:r>
            <a:br>
              <a:rPr lang="ru-RU" dirty="0"/>
            </a:br>
            <a:r>
              <a:rPr lang="ru-RU" dirty="0"/>
              <a:t>завихренности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6ABA9-048C-420D-A7FF-A79BCC53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ABD79-A301-4979-8C6A-F83CC2E9E3A7}"/>
              </a:ext>
            </a:extLst>
          </p:cNvPr>
          <p:cNvSpPr txBox="1"/>
          <p:nvPr/>
        </p:nvSpPr>
        <p:spPr>
          <a:xfrm>
            <a:off x="838199" y="1949187"/>
            <a:ext cx="2819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Отсюда определяется модуль эластического сжатия плёнки. В этом эксперименте</a:t>
            </a:r>
            <a:r>
              <a:rPr lang="en-US" dirty="0"/>
              <a:t> (</a:t>
            </a:r>
            <a:r>
              <a:rPr lang="ru-RU" dirty="0"/>
              <a:t>фиксирована концентрация глицерина) 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 descr="\documentclass{article}&#10;\usepackage{amsmath,bm}&#10;\usepackage[dvipsnames]{xcolor}&#10;\pagestyle{empty}&#10;\begin{document}&#10;&#10;\textcolor{red!60!black}{&#10;$$&#10;    \varepsilon  = 0.53 \pm 0.02&#10;$$&#10;}&#10;&#10;\end{document}" title="IguanaTex Bitmap Display">
            <a:extLst>
              <a:ext uri="{FF2B5EF4-FFF2-40B4-BE49-F238E27FC236}">
                <a16:creationId xmlns:a16="http://schemas.microsoft.com/office/drawing/2014/main" id="{8CB6EABB-FEC7-407A-B04D-A724BD6BCF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77" y="4067497"/>
            <a:ext cx="1644191" cy="1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890719-1A6F-45B1-B074-1D34F274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Волны на поверхности жидкости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F1450A-1AF9-45AF-86AA-7BA900734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Идеальная жидкость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BEB9-C876-46E4-9A36-BE61A947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135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CD6789-5AA5-4E9E-8858-6C49BA754685}"/>
              </a:ext>
            </a:extLst>
          </p:cNvPr>
          <p:cNvSpPr txBox="1"/>
          <p:nvPr/>
        </p:nvSpPr>
        <p:spPr>
          <a:xfrm>
            <a:off x="838199" y="1166867"/>
            <a:ext cx="5623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Затухание волн с учётом трения о боковые стенки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Отношение амплитуд скоростей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D2DC-3258-4084-9749-556E95F2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Затухание завихренности и волн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5A5F0F-A7AC-4F2C-B383-53B1DA1C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0CA6A1-2A01-4CED-9158-6B10E54936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84" y="1762330"/>
            <a:ext cx="5444872" cy="648052"/>
          </a:xfrm>
          <a:prstGeom prst="rect">
            <a:avLst/>
          </a:prstGeom>
        </p:spPr>
      </p:pic>
      <p:pic>
        <p:nvPicPr>
          <p:cNvPr id="8" name="Рисунок 7" descr="\documentclass{article}&#10;\usepackage{amsfonts,amssymb,amsmath,bm}&#10;\pagestyle{empty}&#10;\begin{document}&#10;&#10;\begin{equation*}&#10;  \frac{||u^x||}{||u^z||}&#10;  =\displaystyle \frac{1}{\sqrt{\varepsilon^2-\varepsilon \sqrt{2}+1}}&#10;\end{equation*}&#10;&#10;&#10;\end{document}" title="IguanaTex Bitmap Display">
            <a:extLst>
              <a:ext uri="{FF2B5EF4-FFF2-40B4-BE49-F238E27FC236}">
                <a16:creationId xmlns:a16="http://schemas.microsoft.com/office/drawing/2014/main" id="{4B08AA9C-F363-4F80-9AD2-8AACAAD301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84" y="3429000"/>
            <a:ext cx="2637910" cy="6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09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7496B2-9EDC-4E8B-A76A-B37C16BED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6" y="790005"/>
            <a:ext cx="11277603" cy="55663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11544-AB73-44DF-A4C8-FC8B4464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Верификация определения параметра плёнки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66B5E1-1A6A-468A-B4B3-8442E863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081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890719-1A6F-45B1-B074-1D34F274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с экспериментом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F1450A-1AF9-45AF-86AA-7BA900734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Крупномасштабное течение, сгенерированное волнами, распространяющимися под малых углом друг к другу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BEB9-C876-46E4-9A36-BE61A947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742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11544-AB73-44DF-A4C8-FC8B4464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Волны, распространяющиеся под малым углом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66B5E1-1A6A-468A-B4B3-8442E863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7A6DCF-6B3C-479A-8908-763812943D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01" y="1026230"/>
            <a:ext cx="5785583" cy="361303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7656606-2BB1-49C4-9A51-0AC32A7FA73A}"/>
              </a:ext>
            </a:extLst>
          </p:cNvPr>
          <p:cNvGrpSpPr/>
          <p:nvPr/>
        </p:nvGrpSpPr>
        <p:grpSpPr>
          <a:xfrm>
            <a:off x="598762" y="2359371"/>
            <a:ext cx="5721509" cy="3941485"/>
            <a:chOff x="1655402" y="2321981"/>
            <a:chExt cx="5721509" cy="394148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8891FAD-78F0-4424-8734-99FBFA57F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55402" y="2321981"/>
              <a:ext cx="5721509" cy="394148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E1C9400-DF46-4B2B-818C-93A514113E44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81" y="5950483"/>
              <a:ext cx="2436571" cy="251429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F8A4179-6929-404E-9312-14008D16788F}"/>
              </a:ext>
            </a:extLst>
          </p:cNvPr>
          <p:cNvGrpSpPr/>
          <p:nvPr/>
        </p:nvGrpSpPr>
        <p:grpSpPr>
          <a:xfrm>
            <a:off x="8561321" y="2861163"/>
            <a:ext cx="2729763" cy="3378139"/>
            <a:chOff x="7635909" y="2603653"/>
            <a:chExt cx="2729763" cy="3378139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E7AB92E-FAEE-4A0B-AA2A-B9E79D2AC5AF}"/>
                </a:ext>
              </a:extLst>
            </p:cNvPr>
            <p:cNvSpPr/>
            <p:nvPr/>
          </p:nvSpPr>
          <p:spPr>
            <a:xfrm>
              <a:off x="7635909" y="2603653"/>
              <a:ext cx="2729763" cy="3378139"/>
            </a:xfrm>
            <a:prstGeom prst="rect">
              <a:avLst/>
            </a:prstGeom>
            <a:gradFill>
              <a:gsLst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9F9DD0-4DEA-407C-8EA0-A13F4925158A}"/>
                </a:ext>
              </a:extLst>
            </p:cNvPr>
            <p:cNvSpPr txBox="1"/>
            <p:nvPr/>
          </p:nvSpPr>
          <p:spPr>
            <a:xfrm>
              <a:off x="7635909" y="2603653"/>
              <a:ext cx="25692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Penetration Depth:</a:t>
              </a:r>
              <a:endParaRPr lang="ru-RU" sz="2400" dirty="0">
                <a:latin typeface="+mj-lt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D42FA3D-C0B2-47BC-83E2-F110833A630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243" y="3167687"/>
              <a:ext cx="978560" cy="2613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AA6752-C18D-4FF9-875C-F0BF7DAD0656}"/>
                </a:ext>
              </a:extLst>
            </p:cNvPr>
            <p:cNvSpPr txBox="1"/>
            <p:nvPr/>
          </p:nvSpPr>
          <p:spPr>
            <a:xfrm>
              <a:off x="7635909" y="3736308"/>
              <a:ext cx="2729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Horizontal Size:</a:t>
              </a:r>
              <a:endParaRPr lang="ru-RU" sz="2400" dirty="0">
                <a:latin typeface="+mj-lt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6851B3F-9FE2-4870-88FA-036577DE9884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425" y="4319735"/>
              <a:ext cx="2022730" cy="2971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876421-230F-4BE2-AF10-01DF58A32FEC}"/>
                </a:ext>
              </a:extLst>
            </p:cNvPr>
            <p:cNvSpPr txBox="1"/>
            <p:nvPr/>
          </p:nvSpPr>
          <p:spPr>
            <a:xfrm>
              <a:off x="7635909" y="4920749"/>
              <a:ext cx="2729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Characteristic Time:</a:t>
              </a:r>
              <a:endParaRPr lang="ru-RU" sz="2400" dirty="0">
                <a:latin typeface="+mj-lt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E9656F8-9D1E-42EC-B29B-06DB3AD79F1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665" y="5480334"/>
              <a:ext cx="1855538" cy="322027"/>
            </a:xfrm>
            <a:prstGeom prst="rect">
              <a:avLst/>
            </a:prstGeom>
          </p:spPr>
        </p:pic>
      </p:grpSp>
      <p:pic>
        <p:nvPicPr>
          <p:cNvPr id="26" name="Рисунок 25" descr="\documentclass{article}&#10;\usepackage{amsfonts,amssymb,amsmath,bm}&#10;\pagestyle{empty}&#10;\begin{document}&#10;&#10;$\varpi_{\scriptscriptstyle V}^z = \Lambda(x) \exp (2kz \sin \theta)$&#10;&#10;&#10;\end{document}" title="IguanaTex Bitmap Display">
            <a:extLst>
              <a:ext uri="{FF2B5EF4-FFF2-40B4-BE49-F238E27FC236}">
                <a16:creationId xmlns:a16="http://schemas.microsoft.com/office/drawing/2014/main" id="{B63CC8DC-572C-46C6-A9BD-731AEACF822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29" y="1827030"/>
            <a:ext cx="3377956" cy="318910"/>
          </a:xfrm>
          <a:prstGeom prst="rect">
            <a:avLst/>
          </a:prstGeom>
        </p:spPr>
      </p:pic>
      <p:pic>
        <p:nvPicPr>
          <p:cNvPr id="22" name="Рисунок 21" descr="\documentclass{article}&#10;\usepackage{amsfonts,amssymb,amsmath,bm}&#10;\pagestyle{empty}&#10;\begin{document}&#10;&#10;\begin{equation*}\label{bc0}&#10;  \partial_z \varpi_{\scriptscriptstyle V}^z\vert_{z=0} = 2 k \sin \theta \, \Lambda(x)&#10;\end{equation*}&#10;&#10;&#10;\end{document}" title="IguanaTex Bitmap Display">
            <a:extLst>
              <a:ext uri="{FF2B5EF4-FFF2-40B4-BE49-F238E27FC236}">
                <a16:creationId xmlns:a16="http://schemas.microsoft.com/office/drawing/2014/main" id="{C0226228-F96F-4BF2-970A-084C55AAA2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9" y="1718843"/>
            <a:ext cx="3170191" cy="302221"/>
          </a:xfrm>
          <a:prstGeom prst="rect">
            <a:avLst/>
          </a:prstGeom>
        </p:spPr>
      </p:pic>
      <p:pic>
        <p:nvPicPr>
          <p:cNvPr id="24" name="Рисунок 23" descr="\documentclass{article}&#10;\usepackage{amsfonts,amssymb,amsmath,bm}&#10;\pagestyle{empty}&#10;\begin{document}&#10;&#10;\begin{equation*}\label{diffusion}&#10;  \partial_t \varpi_{\scriptscriptstyle V}^z - \nu \nabla^2 \varpi_{\scriptscriptstyle V}^z = 0&#10;\end{equation*}&#10;&#10;&#10;\end{document}" title="IguanaTex Bitmap Display">
            <a:extLst>
              <a:ext uri="{FF2B5EF4-FFF2-40B4-BE49-F238E27FC236}">
                <a16:creationId xmlns:a16="http://schemas.microsoft.com/office/drawing/2014/main" id="{F4A8FF23-DC16-417F-9991-6C1A9A32D3F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7" y="1079472"/>
            <a:ext cx="2467594" cy="33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18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A3F450-7E75-4234-8947-666429B295B3}"/>
              </a:ext>
            </a:extLst>
          </p:cNvPr>
          <p:cNvSpPr txBox="1"/>
          <p:nvPr/>
        </p:nvSpPr>
        <p:spPr>
          <a:xfrm>
            <a:off x="838199" y="1248147"/>
            <a:ext cx="96672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Фактор усиления завихренности благодаря наличию плёнки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Дрейф Стокса </a:t>
            </a:r>
            <a:r>
              <a:rPr lang="en-US" dirty="0"/>
              <a:t>(</a:t>
            </a:r>
            <a:r>
              <a:rPr lang="ru-RU" dirty="0"/>
              <a:t>скорость</a:t>
            </a:r>
            <a:r>
              <a:rPr lang="en-US" dirty="0"/>
              <a:t>)</a:t>
            </a:r>
            <a:r>
              <a:rPr lang="ru-RU" dirty="0"/>
              <a:t> не увеличивается с уменьшением угла, поэтому дрейф относительно мал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1AD72-9B4C-4011-8D35-51A5A017C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поверхностной плёнки и роль дрейфа Стокса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C8B51F-0657-4E99-88FE-4AE321696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17" name="Рисунок 16" descr="\documentclass{article}&#10;\usepackage{amsfonts,amssymb,amsmath,bm}&#10;\pagestyle{empty}&#10;\begin{document}&#10;&#10;\begin{equation*}\label{eq:film}&#10;  \dfrac{\varpi_{\scriptscriptstyle V}^{z,film}}{\varpi_{\scriptscriptstyle V}^z} = 1+ \dfrac{\varepsilon^2/\cos^2 \theta}{4 \sqrt{2} \gamma (\varepsilon^2-\varepsilon \sqrt{2}+1)}&#10;\end{equation*}&#10;&#10;&#10;\end{document}" title="IguanaTex Bitmap Display">
            <a:extLst>
              <a:ext uri="{FF2B5EF4-FFF2-40B4-BE49-F238E27FC236}">
                <a16:creationId xmlns:a16="http://schemas.microsoft.com/office/drawing/2014/main" id="{D6EF0095-8B41-4C81-88B0-4DD75AF493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70" y="1971353"/>
            <a:ext cx="4796394" cy="844587"/>
          </a:xfrm>
          <a:prstGeom prst="rect">
            <a:avLst/>
          </a:prstGeom>
        </p:spPr>
      </p:pic>
      <p:pic>
        <p:nvPicPr>
          <p:cNvPr id="15" name="Рисунок 14" descr="\documentclass{article}&#10;\usepackage{amsfonts,amssymb,amsmath,bm}&#10;\pagestyle{empty}&#10;\begin{document}&#10;&#10;$\varpi_{\scriptscriptstyle S}^z = \Lambda(x) \sin \theta \exp(2kz),$, \ \ \ \ \ \ \ \ \ \ \&#10;$\displaystyle \frac{\varpi_{\scriptscriptstyle S}^z}{\varpi_{\scriptscriptstyle V}^z} \sim \theta \ll1 $&#10;&#10;&#10;\end{document}" title="IguanaTex Bitmap Display">
            <a:extLst>
              <a:ext uri="{FF2B5EF4-FFF2-40B4-BE49-F238E27FC236}">
                <a16:creationId xmlns:a16="http://schemas.microsoft.com/office/drawing/2014/main" id="{2DD60D05-CB3F-4A9C-AD02-DD915A117B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70" y="4010868"/>
            <a:ext cx="5980070" cy="6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0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A4F21-5971-416E-8C19-A1F4D882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F57CD2-C6D7-4CE8-98A9-ECC6CCF7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FB445-395B-4027-AAF3-D1D17EA59FC3}"/>
              </a:ext>
            </a:extLst>
          </p:cNvPr>
          <p:cNvSpPr txBox="1"/>
          <p:nvPr/>
        </p:nvSpPr>
        <p:spPr>
          <a:xfrm>
            <a:off x="6366509" y="494892"/>
            <a:ext cx="4871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Filatov</a:t>
            </a:r>
            <a:r>
              <a:rPr lang="en-US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S. V., </a:t>
            </a:r>
            <a:r>
              <a:rPr lang="en-US" sz="1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Poplevin</a:t>
            </a:r>
            <a:r>
              <a:rPr lang="en-US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A. V., Levchenko, A. A., &amp; Parfenyev, V. M. (2022). Generation of stripe-like vortex flow by noncollinear waves on the water surface. </a:t>
            </a:r>
            <a:r>
              <a:rPr lang="en-US" sz="1400" b="0" i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Physica</a:t>
            </a:r>
            <a:r>
              <a:rPr lang="en-US" sz="14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D: Nonlinear Phenomena</a:t>
            </a:r>
            <a:r>
              <a:rPr lang="en-US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434</a:t>
            </a:r>
            <a:r>
              <a:rPr lang="en-US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133218.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3DD219-9F44-4819-AA71-6562C245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70" y="1448999"/>
            <a:ext cx="5524738" cy="44583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9CBC58-C6DD-4003-8A45-969ED5DE3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420" y="1665794"/>
            <a:ext cx="4503810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1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BA98C-E963-49C6-BA48-F43AD5A10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76600" cy="2103755"/>
          </a:xfrm>
        </p:spPr>
        <p:txBody>
          <a:bodyPr/>
          <a:lstStyle/>
          <a:p>
            <a:r>
              <a:rPr lang="ru-RU" dirty="0"/>
              <a:t>Процесс </a:t>
            </a:r>
            <a:br>
              <a:rPr lang="ru-RU" dirty="0"/>
            </a:br>
            <a:r>
              <a:rPr lang="ru-RU" dirty="0"/>
              <a:t>установления </a:t>
            </a:r>
            <a:br>
              <a:rPr lang="ru-RU" dirty="0"/>
            </a:br>
            <a:r>
              <a:rPr lang="ru-RU" dirty="0"/>
              <a:t>завихренности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7AD781-42A9-4B36-B423-4CBBBFA4A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FB7508-5140-4BF4-AF58-B304AFE7E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136525"/>
            <a:ext cx="5359399" cy="61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08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E38DB-E812-4EB1-AD0B-489871C5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10760" cy="634859"/>
          </a:xfrm>
        </p:spPr>
        <p:txBody>
          <a:bodyPr/>
          <a:lstStyle/>
          <a:p>
            <a:r>
              <a:rPr lang="ru-RU" dirty="0"/>
              <a:t>Список публикаций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3D6267-BA4E-4FBF-9319-02CF688D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6E9E1-0F0A-41D7-A359-DAF91AA77A91}"/>
              </a:ext>
            </a:extLst>
          </p:cNvPr>
          <p:cNvSpPr txBox="1"/>
          <p:nvPr/>
        </p:nvSpPr>
        <p:spPr>
          <a:xfrm>
            <a:off x="838199" y="1248147"/>
            <a:ext cx="553738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Filatov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V., Parfenyev, V. M., Vergeles, S. S.,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Brazhnikov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Y., Levchenko, A. A., &amp; Lebedev, V. V. (2016). Nonlinear generation of vorticity by surface waves.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116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(5), 054501.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Parfenyev, V. M.,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Filatov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V.,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Brazhnikov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Y., Vergeles, S. S., &amp; Levchenko, A. A. (2019). Formation and decay of eddy currents generated by crossed surface waves.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Fluids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(11), 114701.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Parfenyev, V.,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Filatov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S., Vergeles, S.,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Brazhnikov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Levchenko, A., &amp; Lebedev, V. (2019). Nonlinear generation of eddy currents by crossed surface waves.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Parfenyev, V. M., &amp; Vergeles, S. S. (2018). Influence of a thin compressible insoluble liquid film on the eddy currents generated by interacting surface waves.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Fluids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(6), 064702.</a:t>
            </a:r>
            <a:endParaRPr lang="en-US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Filatov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V.,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Poplevin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 V., Levchenko, A. A., &amp; Parfenyev, V. M. (2022). Generation of stripe-like vortex flow by noncollinear waves on the water surface. 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D: Nonlinear Phenomena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434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133218.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Filatov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V. E.,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Orlov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 V. E.,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Brazhnikov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Y., &amp; Levchenko, A. A. (2018). Experimental Simulation of the Generation of a Vortex Flow on a Water Surface by a Wave Cascade.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JETP Letters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108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519-526.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FE05C3-EF70-4F01-AB02-D91101A2D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041" y="768179"/>
            <a:ext cx="4643302" cy="434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890719-1A6F-45B1-B074-1D34F274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Воздействие поверхностных волн на вихревое течение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F1450A-1AF9-45AF-86AA-7BA900734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Вихревая сила (</a:t>
            </a:r>
            <a:r>
              <a:rPr lang="en-US" dirty="0"/>
              <a:t>Vortex force</a:t>
            </a:r>
            <a:r>
              <a:rPr lang="ru-RU" dirty="0"/>
              <a:t>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BEB9-C876-46E4-9A36-BE61A947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972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CD6789-5AA5-4E9E-8858-6C49BA754685}"/>
              </a:ext>
            </a:extLst>
          </p:cNvPr>
          <p:cNvSpPr txBox="1"/>
          <p:nvPr/>
        </p:nvSpPr>
        <p:spPr>
          <a:xfrm>
            <a:off x="838199" y="999984"/>
            <a:ext cx="81629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Полное  течение</a:t>
            </a:r>
            <a:r>
              <a:rPr lang="en-US" dirty="0"/>
              <a:t>                         . </a:t>
            </a:r>
            <a:r>
              <a:rPr lang="ru-RU" dirty="0"/>
              <a:t>Разделение по частотам:</a:t>
            </a:r>
          </a:p>
          <a:p>
            <a:pPr algn="just"/>
            <a:r>
              <a:rPr lang="ru-RU" dirty="0"/>
              <a:t>частота волны         ,  характерное время изменения вихревого течения 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		малый параметр     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Уравнение Навье-Стокса</a:t>
            </a:r>
          </a:p>
          <a:p>
            <a:pPr algn="just"/>
            <a:endParaRPr lang="ru-RU" sz="1000" dirty="0"/>
          </a:p>
          <a:p>
            <a:pPr algn="just"/>
            <a:r>
              <a:rPr lang="en-US" dirty="0"/>
              <a:t>    </a:t>
            </a:r>
            <a:r>
              <a:rPr lang="ru-RU" dirty="0"/>
              <a:t>форма Ламба:</a:t>
            </a:r>
            <a:r>
              <a:rPr lang="en-US" dirty="0"/>
              <a:t>                                                             ,  </a:t>
            </a:r>
            <a:r>
              <a:rPr lang="ru-RU" dirty="0"/>
              <a:t>завихренность   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Высокочастотная часть завихренности </a:t>
            </a:r>
            <a:endParaRPr lang="en-US" dirty="0"/>
          </a:p>
          <a:p>
            <a:pPr algn="just"/>
            <a:endParaRPr lang="en-US" dirty="0"/>
          </a:p>
          <a:p>
            <a:pPr algn="just"/>
            <a:endParaRPr lang="ru-RU" dirty="0"/>
          </a:p>
          <a:p>
            <a:pPr algn="just"/>
            <a:endParaRPr lang="en-US" dirty="0"/>
          </a:p>
          <a:p>
            <a:pPr algn="just"/>
            <a:r>
              <a:rPr lang="ru-RU" dirty="0"/>
              <a:t>Вихревая сила: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D2DC-3258-4084-9749-556E95F2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Вихревая сила (</a:t>
            </a:r>
            <a:r>
              <a:rPr lang="en-US" dirty="0"/>
              <a:t>vortex force</a:t>
            </a:r>
            <a:r>
              <a:rPr lang="ru-RU" dirty="0"/>
              <a:t>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5A5F0F-A7AC-4F2C-B383-53B1DA1C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24" name="Рисунок 23" descr="\documentclass{article}&#10;\usepackage{amsfonts,amssymb,amsmath,bm}&#10;\pagestyle{empty}&#10;\begin{document}&#10;&#10;\begin{equation*}&#10;   \partial_t {\bm V} &#10;   +&#10;   ({\bm V}\nabla) {\bm V}&#10;   +&#10;   \big\langle ({\bm u}\nabla){\bm u}\big\rangle&#10;   =&#10;   -\mathop{\mathrm{grad}}P + \nu \Delta {\bm V}&#10;\end{equation*}&#10;&#10;&#10;\end{document}" title="IguanaTex Bitmap Display">
            <a:extLst>
              <a:ext uri="{FF2B5EF4-FFF2-40B4-BE49-F238E27FC236}">
                <a16:creationId xmlns:a16="http://schemas.microsoft.com/office/drawing/2014/main" id="{673112E8-20CD-4288-9330-BB865C8092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55" y="2446132"/>
            <a:ext cx="4387046" cy="259620"/>
          </a:xfrm>
          <a:prstGeom prst="rect">
            <a:avLst/>
          </a:prstGeom>
        </p:spPr>
      </p:pic>
      <p:pic>
        <p:nvPicPr>
          <p:cNvPr id="11" name="Рисунок 10" descr="\documentclass{article}&#10;\usepackage{amsmath,bm}&#10;\usepackage[dvipsnames]{xcolor}&#10;\pagestyle{empty}&#10;\begin{document}&#10;&#10;\textcolor{red!60!black}{&#10;\begin{eqnarray*}&#10;    {\bm v} = {\bm u} + {\bm V}&#10;\end{eqnarray*}}&#10;&#10;\end{document}" title="IguanaTex Bitmap Display">
            <a:extLst>
              <a:ext uri="{FF2B5EF4-FFF2-40B4-BE49-F238E27FC236}">
                <a16:creationId xmlns:a16="http://schemas.microsoft.com/office/drawing/2014/main" id="{DC9027F8-E557-4C99-B341-3B4B91F2C3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64" y="1088552"/>
            <a:ext cx="1188571" cy="195048"/>
          </a:xfrm>
          <a:prstGeom prst="rect">
            <a:avLst/>
          </a:prstGeom>
        </p:spPr>
      </p:pic>
      <p:pic>
        <p:nvPicPr>
          <p:cNvPr id="14" name="Рисунок 13" descr="\documentclass{article}&#10;\usepackage{amsmath,bm}&#10;\usepackage[dvipsnames]{xcolor}&#10;\pagestyle{empty}&#10;\begin{document}&#10;&#10;\textcolor{red!60!black}{&#10;\begin{eqnarray*}&#10;    \omega&#10;\end{eqnarray*}}&#10;&#10;\end{document}" title="IguanaTex Bitmap Display">
            <a:extLst>
              <a:ext uri="{FF2B5EF4-FFF2-40B4-BE49-F238E27FC236}">
                <a16:creationId xmlns:a16="http://schemas.microsoft.com/office/drawing/2014/main" id="{F51535C9-E296-4EB4-86B5-4E6B8C35BC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12" y="1427946"/>
            <a:ext cx="152381" cy="114286"/>
          </a:xfrm>
          <a:prstGeom prst="rect">
            <a:avLst/>
          </a:prstGeom>
        </p:spPr>
      </p:pic>
      <p:pic>
        <p:nvPicPr>
          <p:cNvPr id="17" name="Рисунок 16" descr="\documentclass{article}&#10;\usepackage{amsmath,bm}&#10;\usepackage[dvipsnames]{xcolor}&#10;\pagestyle{empty}&#10;\begin{document}&#10;&#10;\textcolor{red!60!black}{&#10;\begin{eqnarray*}&#10;    T \sim V/|\partial_t{\bm V}|.&#10;\end{eqnarray*}}&#10;&#10;\end{document}" title="IguanaTex Bitmap Display">
            <a:extLst>
              <a:ext uri="{FF2B5EF4-FFF2-40B4-BE49-F238E27FC236}">
                <a16:creationId xmlns:a16="http://schemas.microsoft.com/office/drawing/2014/main" id="{F59898D4-4065-4936-A4B7-708048C707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12" y="1340407"/>
            <a:ext cx="1465905" cy="254477"/>
          </a:xfrm>
          <a:prstGeom prst="rect">
            <a:avLst/>
          </a:prstGeom>
        </p:spPr>
      </p:pic>
      <p:pic>
        <p:nvPicPr>
          <p:cNvPr id="20" name="Рисунок 19" descr="\documentclass{article}&#10;\usepackage{amsmath,bm}&#10;\usepackage[dvipsnames]{xcolor}&#10;\pagestyle{empty}&#10;\begin{document}&#10;&#10;\textcolor{red!60!black}{&#10;\begin{eqnarray*}&#10;    \frac{1}{\omega T} \ll 1.&#10;\end{eqnarray*}}&#10;&#10;\end{document}" title="IguanaTex Bitmap Display">
            <a:extLst>
              <a:ext uri="{FF2B5EF4-FFF2-40B4-BE49-F238E27FC236}">
                <a16:creationId xmlns:a16="http://schemas.microsoft.com/office/drawing/2014/main" id="{C565C381-857C-4026-AE16-D119D3B9DC8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12" y="1748621"/>
            <a:ext cx="949334" cy="516572"/>
          </a:xfrm>
          <a:prstGeom prst="rect">
            <a:avLst/>
          </a:prstGeom>
        </p:spPr>
      </p:pic>
      <p:pic>
        <p:nvPicPr>
          <p:cNvPr id="35" name="Рисунок 34" descr="\documentclass{article}&#10;\usepackage{amsfonts,amssymb,amsmath,bm}&#10;\pagestyle{empty}&#10;\begin{document}&#10;&#10;\begin{equation*}&#10;   \partial_t {\bm V} &#10;   +&#10;   ({\bm V}\nabla) {\bm V}&#10;   =&#10;   -\mathop{\mathrm{grad}}\left(P+\frac{{\bm u}^2}{2}\right) &#10;   + &#10;   \nu \Delta {\bm V}&#10;   +&#10;   \big\langle [{\bm u}\times {\boldsymbol\varpi}^u]\big\rangle&#10;\end{equation*}&#10;&#10;&#10;\end{document}" title="IguanaTex Bitmap Display">
            <a:extLst>
              <a:ext uri="{FF2B5EF4-FFF2-40B4-BE49-F238E27FC236}">
                <a16:creationId xmlns:a16="http://schemas.microsoft.com/office/drawing/2014/main" id="{3459DF80-9FD8-4C8E-9DEE-2C0DA86587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12" y="3261560"/>
            <a:ext cx="6408751" cy="623102"/>
          </a:xfrm>
          <a:prstGeom prst="rect">
            <a:avLst/>
          </a:prstGeom>
        </p:spPr>
      </p:pic>
      <p:pic>
        <p:nvPicPr>
          <p:cNvPr id="30" name="Рисунок 29" descr="\documentclass{article}&#10;\usepackage{amsfonts,amssymb,amsmath,bm}&#10;\pagestyle{empty}&#10;\begin{document}&#10;&#10;\begin{equation*}&#10;   ({\bm u}\nabla){\bm u}&#10;   =&#10;   \mathop{\mathrm{grad}} {\bm u}^2/2 - [{\bm u}\times {\boldsymbol\varpi}^u]&#10;\end{equation*}&#10;&#10;&#10;\end{document}" title="IguanaTex Bitmap Display">
            <a:extLst>
              <a:ext uri="{FF2B5EF4-FFF2-40B4-BE49-F238E27FC236}">
                <a16:creationId xmlns:a16="http://schemas.microsoft.com/office/drawing/2014/main" id="{F2560FAB-09FE-4784-B500-F8C7B2D6B8D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52" y="2858572"/>
            <a:ext cx="2929474" cy="245269"/>
          </a:xfrm>
          <a:prstGeom prst="rect">
            <a:avLst/>
          </a:prstGeom>
        </p:spPr>
      </p:pic>
      <p:pic>
        <p:nvPicPr>
          <p:cNvPr id="60" name="Рисунок 59" descr="\documentclass{article}&#10;\usepackage{amsfonts,amssymb,amsmath,bm}&#10;\usepackage[dvipsnames]{xcolor}&#10;\pagestyle{empty}&#10;\begin{document}&#10;&#10;\textcolor{red!60!black}{&#10;$&#10;   {\boldsymbol\varpi}_u &#10;   =&#10;   \mathop{\mathrm{rot}}{\bm u}&#10;$&#10;}$\ll ku$.&#10;&#10;\end{document}" title="IguanaTex Bitmap Display">
            <a:extLst>
              <a:ext uri="{FF2B5EF4-FFF2-40B4-BE49-F238E27FC236}">
                <a16:creationId xmlns:a16="http://schemas.microsoft.com/office/drawing/2014/main" id="{6CE709F4-6031-4F6A-BC97-30E900BE2B9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78" y="2901624"/>
            <a:ext cx="1699851" cy="183951"/>
          </a:xfrm>
          <a:prstGeom prst="rect">
            <a:avLst/>
          </a:prstGeom>
        </p:spPr>
      </p:pic>
      <p:pic>
        <p:nvPicPr>
          <p:cNvPr id="64" name="Рисунок 63" descr="\documentclass{article}&#10;\usepackage{amsfonts,amssymb,amsmath,bm}&#10;\pagestyle{empty}&#10;\begin{document}&#10;&#10;\begin{equation*}&#10;   \partial_t {\boldsymbol\varpi}_u&#10;   =&#10;   \mathop{\mathrm{rot}}[{\bm v}\times {\boldsymbol\varpi}]&#10;   \ \approx \ &#10;   \mathop{\mathrm{rot}}[{\bm u}\times \mathop{\mathrm{rot}}{\bm V}].&#10;\end{equation*}&#10;&#10;&#10;\end{document}" title="IguanaTex Bitmap Display">
            <a:extLst>
              <a:ext uri="{FF2B5EF4-FFF2-40B4-BE49-F238E27FC236}">
                <a16:creationId xmlns:a16="http://schemas.microsoft.com/office/drawing/2014/main" id="{71041A82-0553-4C92-B3AA-6CF0BC62626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12" y="4551289"/>
            <a:ext cx="4216084" cy="255044"/>
          </a:xfrm>
          <a:prstGeom prst="rect">
            <a:avLst/>
          </a:prstGeom>
        </p:spPr>
      </p:pic>
      <p:pic>
        <p:nvPicPr>
          <p:cNvPr id="54" name="Рисунок 53" descr="\documentclass{article}&#10;\usepackage{amsfonts,amssymb,amsmath,bm}&#10;\pagestyle{empty}&#10;\usepackage[dvipsnames]{xcolor}&#10;\begin{document}&#10;&#10;\begin{equation*}&#10;   \partial_t {\bm V} &#10;   +&#10;   \big[\mathop{\mathrm{rot}}{\bm V}\times\big({\bm V}+\text{\textcolor{red!60!black}{${\bm U}_s$}}\big)\big]&#10;   =&#10;   -\mathop{\mathrm{grad}}\overline P   &#10;   + &#10;   \nu \Delta {\bm V}  &#10;\end{equation*}&#10;&#10;&#10;\end{document}" title="IguanaTex Bitmap Display">
            <a:extLst>
              <a:ext uri="{FF2B5EF4-FFF2-40B4-BE49-F238E27FC236}">
                <a16:creationId xmlns:a16="http://schemas.microsoft.com/office/drawing/2014/main" id="{B7095CDF-0608-47AF-B264-B6B0D07C365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13" y="5582130"/>
            <a:ext cx="5207204" cy="30391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22014D6-E585-40AE-AB70-B984621039BC}"/>
              </a:ext>
            </a:extLst>
          </p:cNvPr>
          <p:cNvSpPr txBox="1"/>
          <p:nvPr/>
        </p:nvSpPr>
        <p:spPr>
          <a:xfrm>
            <a:off x="7678793" y="5373907"/>
            <a:ext cx="3852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Craik, A. D. D. and Leibovich, S.. (1976).  A rational model for Langmuir circulations,” </a:t>
            </a:r>
            <a:r>
              <a:rPr lang="en-US" sz="12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Journal of Fluid Mechanics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73</a:t>
            </a:r>
            <a:r>
              <a:rPr lang="en-US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401</a:t>
            </a:r>
          </a:p>
        </p:txBody>
      </p:sp>
    </p:spTree>
    <p:extLst>
      <p:ext uri="{BB962C8B-B14F-4D97-AF65-F5344CB8AC3E}">
        <p14:creationId xmlns:p14="http://schemas.microsoft.com/office/powerpoint/2010/main" val="366752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240AD-C100-4A04-8B84-FC95DC03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уравнения: вязкая жидкость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8BFE05-B267-4C04-B77C-B79B9779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7A32087-EA8C-4FFB-9B17-0D28F1922562}"/>
              </a:ext>
            </a:extLst>
          </p:cNvPr>
          <p:cNvGrpSpPr/>
          <p:nvPr/>
        </p:nvGrpSpPr>
        <p:grpSpPr>
          <a:xfrm>
            <a:off x="892325" y="4289974"/>
            <a:ext cx="6153912" cy="1783080"/>
            <a:chOff x="892325" y="4289974"/>
            <a:chExt cx="6153912" cy="1783080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1B60D05-7298-4E67-8C65-7A631B49BA87}"/>
                </a:ext>
              </a:extLst>
            </p:cNvPr>
            <p:cNvSpPr/>
            <p:nvPr/>
          </p:nvSpPr>
          <p:spPr>
            <a:xfrm>
              <a:off x="892325" y="4289974"/>
              <a:ext cx="6153912" cy="178308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CC0D1EB-F94B-4CEE-8313-DCDE93CD1BD5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>
              <a:off x="1065527" y="4442631"/>
              <a:ext cx="5162109" cy="1387459"/>
              <a:chOff x="1065527" y="4442631"/>
              <a:chExt cx="5162109" cy="138745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90B673-2427-4129-8A51-E45E0A55E61E}"/>
                  </a:ext>
                </a:extLst>
              </p:cNvPr>
              <p:cNvSpPr txBox="1"/>
              <p:nvPr/>
            </p:nvSpPr>
            <p:spPr>
              <a:xfrm>
                <a:off x="1065527" y="4442631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Kinematic BC:</a:t>
                </a:r>
                <a:endParaRPr lang="ru-RU" dirty="0"/>
              </a:p>
            </p:txBody>
          </p:sp>
          <p:pic>
            <p:nvPicPr>
              <p:cNvPr id="6" name="Рисунок 5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uation*}&#10; \label{kinem}&#10; \partial_t h = v^z - v^x \partial_x h - v^y \partial_y h,&#10; \end{equation*}&#10;&#10;\end{document}" title="IguanaTex Bitmap Display">
                <a:extLst>
                  <a:ext uri="{FF2B5EF4-FFF2-40B4-BE49-F238E27FC236}">
                    <a16:creationId xmlns:a16="http://schemas.microsoft.com/office/drawing/2014/main" id="{AEBF410F-8C37-469B-9970-22893771989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9731" y="4498709"/>
                <a:ext cx="2937905" cy="25752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38F9743-4FD3-46E9-9AEF-290647478097}"/>
                  </a:ext>
                </a:extLst>
              </p:cNvPr>
              <p:cNvSpPr txBox="1"/>
              <p:nvPr/>
            </p:nvSpPr>
            <p:spPr>
              <a:xfrm>
                <a:off x="1065527" y="5286116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Dynamic BC:</a:t>
                </a:r>
                <a:endParaRPr lang="ru-RU" dirty="0"/>
              </a:p>
            </p:txBody>
          </p:sp>
          <p:pic>
            <p:nvPicPr>
              <p:cNvPr id="16" name="Рисунок 15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 \label{eq:DynBC_n}&#10; P - 2 \rho \nu \ell^i \ell^k \partial_i v^k&#10; =&#10;\sigma (\nabla \bm n),  \\&#10; \label{eq:DynBC_t}&#10; \delta_{\scriptscriptstyle \perp}^{ij} \ell^k (\partial_j v^k + \partial_k v^j) = 0.&#10; \end{eqnarray*}&#10;\end{document}&#10;&#10;" title="IguanaTex Bitmap Display">
                <a:extLst>
                  <a:ext uri="{FF2B5EF4-FFF2-40B4-BE49-F238E27FC236}">
                    <a16:creationId xmlns:a16="http://schemas.microsoft.com/office/drawing/2014/main" id="{8030EDED-FB96-4364-B8B4-331A8CC30C4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965" y="5147424"/>
                <a:ext cx="2960764" cy="682666"/>
              </a:xfrm>
              <a:prstGeom prst="rect">
                <a:avLst/>
              </a:prstGeom>
            </p:spPr>
          </p:pic>
        </p:grp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C8D0FC2-7AD0-43C2-9C58-3875F4F5116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38199" y="1227811"/>
            <a:ext cx="6208038" cy="2031325"/>
            <a:chOff x="838199" y="1227811"/>
            <a:chExt cx="6208038" cy="203132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7DF86C-3D51-4512-8D22-6EB0285D2201}"/>
                </a:ext>
              </a:extLst>
            </p:cNvPr>
            <p:cNvSpPr txBox="1"/>
            <p:nvPr/>
          </p:nvSpPr>
          <p:spPr>
            <a:xfrm>
              <a:off x="838199" y="1227811"/>
              <a:ext cx="620803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Уравнение Навье-Стокса</a:t>
              </a: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r>
                <a:rPr lang="ru-RU" dirty="0"/>
                <a:t>    – поверхностное натяжение,         – </a:t>
              </a:r>
              <a:r>
                <a:rPr lang="en-US" dirty="0"/>
                <a:t> </a:t>
              </a:r>
              <a:r>
                <a:rPr lang="ru-RU" dirty="0"/>
                <a:t>ускорение свободного падения,         –   массовая плотность,         –  кинематическая вязкость</a:t>
              </a:r>
            </a:p>
          </p:txBody>
        </p:sp>
        <p:pic>
          <p:nvPicPr>
            <p:cNvPr id="43" name="Рисунок 42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&amp;\partial_t \bm v + (\bm v \nabla) \bm v&#10; = - \nabla P / \rho - g\textbf{e}_z + \nu \nabla^2 \bm v,&amp;\\&#10;&amp;\mathrm{div} \, \bm v = 0,&amp;&#10; \end{eqnarray*}&#10;&#10;&#10;\end{document}" title="IguanaTex Bitmap Display">
              <a:extLst>
                <a:ext uri="{FF2B5EF4-FFF2-40B4-BE49-F238E27FC236}">
                  <a16:creationId xmlns:a16="http://schemas.microsoft.com/office/drawing/2014/main" id="{EA6400BD-5C4A-42C2-B971-35B55748A503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76" y="1647440"/>
              <a:ext cx="4222476" cy="636952"/>
            </a:xfrm>
            <a:prstGeom prst="rect">
              <a:avLst/>
            </a:prstGeom>
          </p:spPr>
        </p:pic>
      </p:grpSp>
      <p:pic>
        <p:nvPicPr>
          <p:cNvPr id="78" name="Рисунок 77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\bm \ell (t,x,y) =  \frac{(-\partial_x h, -\partial_y h, 1)}{\sqrt{1+(\nabla h)^2}}$\end{document}" title="IguanaTex Bitmap Display">
            <a:extLst>
              <a:ext uri="{FF2B5EF4-FFF2-40B4-BE49-F238E27FC236}">
                <a16:creationId xmlns:a16="http://schemas.microsoft.com/office/drawing/2014/main" id="{7E4AD235-5637-4520-B9DD-D2804A2504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98" y="2527411"/>
            <a:ext cx="2649905" cy="476952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1B3595D-0AD0-4DF1-B6BF-1B33E59D8A64}"/>
              </a:ext>
            </a:extLst>
          </p:cNvPr>
          <p:cNvGrpSpPr/>
          <p:nvPr/>
        </p:nvGrpSpPr>
        <p:grpSpPr>
          <a:xfrm>
            <a:off x="838199" y="3345132"/>
            <a:ext cx="4921670" cy="646331"/>
            <a:chOff x="838199" y="2613032"/>
            <a:chExt cx="4921670" cy="64633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83D499-CFCC-4773-80D2-A02831ECCCE0}"/>
                </a:ext>
              </a:extLst>
            </p:cNvPr>
            <p:cNvSpPr txBox="1"/>
            <p:nvPr/>
          </p:nvSpPr>
          <p:spPr>
            <a:xfrm>
              <a:off x="838199" y="2613032"/>
              <a:ext cx="4921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дополненное граничными условиями на поверхности</a:t>
              </a:r>
            </a:p>
          </p:txBody>
        </p:sp>
        <p:pic>
          <p:nvPicPr>
            <p:cNvPr id="53" name="Рисунок 52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z=h(t,x,y).$&#10;&#10;\end{document}" title="IguanaTex Bitmap Display">
              <a:extLst>
                <a:ext uri="{FF2B5EF4-FFF2-40B4-BE49-F238E27FC236}">
                  <a16:creationId xmlns:a16="http://schemas.microsoft.com/office/drawing/2014/main" id="{D0A08B71-06BC-42BD-A548-062A094234AC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958" y="2931937"/>
              <a:ext cx="1441524" cy="303567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5EE94EA-5185-41ED-8B16-BD11FD84AF13}"/>
              </a:ext>
            </a:extLst>
          </p:cNvPr>
          <p:cNvSpPr txBox="1"/>
          <p:nvPr/>
        </p:nvSpPr>
        <p:spPr>
          <a:xfrm>
            <a:off x="7723024" y="1258810"/>
            <a:ext cx="31026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Глубокая вода: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Нормаль к поверхности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Проектор на касательную к поверхности плоскость</a:t>
            </a:r>
          </a:p>
        </p:txBody>
      </p:sp>
      <p:pic>
        <p:nvPicPr>
          <p:cNvPr id="58" name="Рисунок 57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&amp;&amp; {\bm v} \to 0 &#10;\quad &#10;\text{at}&#10;\quad z\to -\infty.&#10; \end{eqnarray*}&#10;&#10;&#10;\end{document}" title="IguanaTex Bitmap Display">
            <a:extLst>
              <a:ext uri="{FF2B5EF4-FFF2-40B4-BE49-F238E27FC236}">
                <a16:creationId xmlns:a16="http://schemas.microsoft.com/office/drawing/2014/main" id="{5AAFB60E-5943-4742-B1B9-3892687D3C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98" y="1771950"/>
            <a:ext cx="2374095" cy="173714"/>
          </a:xfrm>
          <a:prstGeom prst="rect">
            <a:avLst/>
          </a:prstGeom>
        </p:spPr>
      </p:pic>
      <p:pic>
        <p:nvPicPr>
          <p:cNvPr id="61" name="Рисунок 60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usepackage{xcolor}&#10;\begin{document}&#10;&#10;\textcolor{red!30!black}{$\rho$}&#10;&#10;&#10;\end{document}" title="IguanaTex Bitmap Display">
            <a:extLst>
              <a:ext uri="{FF2B5EF4-FFF2-40B4-BE49-F238E27FC236}">
                <a16:creationId xmlns:a16="http://schemas.microsoft.com/office/drawing/2014/main" id="{D0B85E5B-6919-4378-936F-E25EB780925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93" y="2741107"/>
            <a:ext cx="121905" cy="166095"/>
          </a:xfrm>
          <a:prstGeom prst="rect">
            <a:avLst/>
          </a:prstGeom>
        </p:spPr>
      </p:pic>
      <p:pic>
        <p:nvPicPr>
          <p:cNvPr id="64" name="Рисунок 63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usepackage{xcolor}&#10;\begin{document}&#10;&#10;\textcolor{red!30!black}{$\nu$}&#10;&#10;&#10;\end{document}" title="IguanaTex Bitmap Display">
            <a:extLst>
              <a:ext uri="{FF2B5EF4-FFF2-40B4-BE49-F238E27FC236}">
                <a16:creationId xmlns:a16="http://schemas.microsoft.com/office/drawing/2014/main" id="{2E6267D1-379E-4F0B-B9CF-8F5340C4559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51" y="2755301"/>
            <a:ext cx="120381" cy="111238"/>
          </a:xfrm>
          <a:prstGeom prst="rect">
            <a:avLst/>
          </a:prstGeom>
        </p:spPr>
      </p:pic>
      <p:pic>
        <p:nvPicPr>
          <p:cNvPr id="67" name="Рисунок 66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usepackage{xcolor}&#10;\begin{document}&#10;&#10;\textcolor{red!30!black}{$g$}&#10;&#10;&#10;\end{document}" title="IguanaTex Bitmap Display">
            <a:extLst>
              <a:ext uri="{FF2B5EF4-FFF2-40B4-BE49-F238E27FC236}">
                <a16:creationId xmlns:a16="http://schemas.microsoft.com/office/drawing/2014/main" id="{A4923A51-C9B1-4159-8C5D-00575B5DFAE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57" y="2478884"/>
            <a:ext cx="117333" cy="163047"/>
          </a:xfrm>
          <a:prstGeom prst="rect">
            <a:avLst/>
          </a:prstGeom>
        </p:spPr>
      </p:pic>
      <p:pic>
        <p:nvPicPr>
          <p:cNvPr id="70" name="Рисунок 69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usepackage{xcolor}&#10;\begin{document}&#10;&#10;\textcolor{red!30!black}{$\sigma$}&#10;&#10;&#10;\end{document}" title="IguanaTex Bitmap Display">
            <a:extLst>
              <a:ext uri="{FF2B5EF4-FFF2-40B4-BE49-F238E27FC236}">
                <a16:creationId xmlns:a16="http://schemas.microsoft.com/office/drawing/2014/main" id="{112B3A34-7CD7-4D9A-8912-3E63F0D4984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22" y="2475836"/>
            <a:ext cx="135619" cy="11276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FA81953-0478-4004-AD29-FF30284C6A1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48" y="3281171"/>
            <a:ext cx="3489851" cy="137286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0501A3-0FF2-48BE-A5AB-48B88704EBC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205" y="3331438"/>
            <a:ext cx="1369695" cy="25527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CD07476-EE6C-4782-8074-24CBFA1BEE0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44" y="3171379"/>
            <a:ext cx="169545" cy="17526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07E11B6-F0C7-4E3B-9C53-B1AE920A938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52" y="3880162"/>
            <a:ext cx="108585" cy="17526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12972EC-7476-4F87-B349-57582AD2A05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757" y="3464115"/>
            <a:ext cx="65524" cy="17676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C260FB9-F358-4B4F-A38E-396A5F48C329}"/>
              </a:ext>
            </a:extLst>
          </p:cNvPr>
          <p:cNvSpPr txBox="1"/>
          <p:nvPr/>
        </p:nvSpPr>
        <p:spPr>
          <a:xfrm>
            <a:off x="8945871" y="4221752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deep water</a:t>
            </a:r>
            <a:endParaRPr lang="ru-RU" sz="2000" dirty="0">
              <a:latin typeface="+mn-lt"/>
            </a:endParaRPr>
          </a:p>
        </p:txBody>
      </p:sp>
      <p:pic>
        <p:nvPicPr>
          <p:cNvPr id="20" name="Рисунок 19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\delta_{\scriptscriptstyle \perp}^{ij} = \delta^{ij}-\ell^i \ell^j$&#10;&#10;&#10;\end{document}" title="IguanaTex Bitmap Display">
            <a:extLst>
              <a:ext uri="{FF2B5EF4-FFF2-40B4-BE49-F238E27FC236}">
                <a16:creationId xmlns:a16="http://schemas.microsoft.com/office/drawing/2014/main" id="{011EE1C7-E496-43BD-AE0F-38E28178783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83" y="5594618"/>
            <a:ext cx="1610667" cy="28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92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CD6789-5AA5-4E9E-8858-6C49BA754685}"/>
              </a:ext>
            </a:extLst>
          </p:cNvPr>
          <p:cNvSpPr txBox="1"/>
          <p:nvPr/>
        </p:nvSpPr>
        <p:spPr>
          <a:xfrm>
            <a:off x="838199" y="999984"/>
            <a:ext cx="10392834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Полная система уравнений на медленное вихревое течение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Граничные условия при</a:t>
            </a:r>
            <a:r>
              <a:rPr lang="en-US" dirty="0"/>
              <a:t>            </a:t>
            </a:r>
            <a:r>
              <a:rPr lang="ru-RU" dirty="0"/>
              <a:t> :          Оценки для  виртуального волнового напряжения</a:t>
            </a:r>
            <a:endParaRPr lang="en-US" dirty="0"/>
          </a:p>
          <a:p>
            <a:pPr algn="just"/>
            <a:endParaRPr lang="ru-RU" sz="700" dirty="0"/>
          </a:p>
          <a:p>
            <a:pPr algn="just"/>
            <a:r>
              <a:rPr lang="ru-RU" dirty="0"/>
              <a:t>					</a:t>
            </a:r>
            <a:r>
              <a:rPr lang="en-US" dirty="0"/>
              <a:t>			-- </a:t>
            </a:r>
            <a:r>
              <a:rPr lang="ru-RU" dirty="0"/>
              <a:t>чистая поверхность</a:t>
            </a:r>
          </a:p>
          <a:p>
            <a:pPr algn="just"/>
            <a:endParaRPr lang="ru-RU" sz="1200" dirty="0"/>
          </a:p>
          <a:p>
            <a:pPr lvl="8" algn="just"/>
            <a:r>
              <a:rPr lang="ru-RU" dirty="0"/>
              <a:t>	</a:t>
            </a:r>
            <a:r>
              <a:rPr lang="en-US" dirty="0"/>
              <a:t>			</a:t>
            </a:r>
            <a:r>
              <a:rPr lang="ru-RU" dirty="0"/>
              <a:t>-- поверхность с плёнкой</a:t>
            </a:r>
          </a:p>
          <a:p>
            <a:pPr marL="0" lvl="8" algn="just"/>
            <a:endParaRPr lang="en-US" dirty="0"/>
          </a:p>
          <a:p>
            <a:pPr marL="0" lvl="8" algn="just"/>
            <a:r>
              <a:rPr lang="ru-RU" dirty="0"/>
              <a:t>Индуцированное</a:t>
            </a:r>
            <a:r>
              <a:rPr lang="en-US" dirty="0"/>
              <a:t> </a:t>
            </a:r>
            <a:r>
              <a:rPr lang="ru-RU" dirty="0"/>
              <a:t>напряжением         течение</a:t>
            </a:r>
            <a:r>
              <a:rPr lang="en-US" dirty="0"/>
              <a:t>:                             </a:t>
            </a:r>
            <a:r>
              <a:rPr lang="ru-RU" dirty="0"/>
              <a:t>,     т.е. </a:t>
            </a:r>
            <a:endParaRPr lang="en-US" dirty="0"/>
          </a:p>
          <a:p>
            <a:pPr marL="0" lvl="8" algn="just"/>
            <a:endParaRPr lang="en-US" dirty="0"/>
          </a:p>
          <a:p>
            <a:pPr marL="0" lvl="8" algn="just"/>
            <a:r>
              <a:rPr lang="ru-RU" dirty="0"/>
              <a:t>Объёмная сила сравнивается с касательным напряжением на поверхности, когда    </a:t>
            </a:r>
            <a:endParaRPr lang="en-US" dirty="0"/>
          </a:p>
          <a:p>
            <a:pPr marL="0" lvl="8" algn="just"/>
            <a:endParaRPr lang="en-US" sz="1200" dirty="0"/>
          </a:p>
          <a:p>
            <a:pPr marL="0" lvl="8" algn="just"/>
            <a:r>
              <a:rPr lang="ru-RU" sz="1400" dirty="0"/>
              <a:t>				</a:t>
            </a:r>
          </a:p>
          <a:p>
            <a:pPr marL="0" lvl="8" algn="just"/>
            <a:r>
              <a:rPr lang="en-US" dirty="0"/>
              <a:t>				</a:t>
            </a:r>
            <a:r>
              <a:rPr lang="ru-RU" dirty="0"/>
              <a:t>то есть когда 	                .    Дрейф Стокса </a:t>
            </a:r>
          </a:p>
          <a:p>
            <a:pPr marL="0" lvl="8" algn="just"/>
            <a:r>
              <a:rPr lang="ru-RU" dirty="0"/>
              <a:t>								</a:t>
            </a:r>
          </a:p>
          <a:p>
            <a:pPr marL="0" lvl="8" algn="just"/>
            <a:endParaRPr lang="ru-RU" dirty="0"/>
          </a:p>
          <a:p>
            <a:pPr marL="0" lvl="8" algn="just"/>
            <a:r>
              <a:rPr lang="ru-RU" dirty="0"/>
              <a:t>Крутизна волны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D2DC-3258-4084-9749-556E95F2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Воздействие волн на вихревое течение в объёме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5A5F0F-A7AC-4F2C-B383-53B1DA1C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15" name="Рисунок 14" descr="\documentclass{article}&#10;\usepackage{amsfonts,amssymb,amsmath,bm}&#10;\pagestyle{empty}&#10;\usepackage[dvipsnames]{xcolor}&#10;\begin{document}&#10;&#10;\begin{equation*}&#10;   \partial_t {\bm V} &#10;   +&#10;   \big[\mathop{\mathrm{rot}}{\bm V}\times\big({\bm V}+\text{\textcolor{red!60!black}{${\bm U}_s$}}\big)\big]&#10;   =&#10;   -\mathop{\mathrm{grad}}\overline P   &#10;   + &#10;   \nu \Delta {\bm V}  &#10;\end{equation*}&#10;&#10;&#10;\end{document}" title="IguanaTex Bitmap Display">
            <a:extLst>
              <a:ext uri="{FF2B5EF4-FFF2-40B4-BE49-F238E27FC236}">
                <a16:creationId xmlns:a16="http://schemas.microsoft.com/office/drawing/2014/main" id="{9F19C35C-D92A-45D6-8683-59CD291A67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7" y="1570373"/>
            <a:ext cx="5207204" cy="303915"/>
          </a:xfrm>
          <a:prstGeom prst="rect">
            <a:avLst/>
          </a:prstGeom>
        </p:spPr>
      </p:pic>
      <p:pic>
        <p:nvPicPr>
          <p:cNvPr id="13" name="Рисунок 12" descr="\documentclass{article}&#10;\usepackage{amsfonts,amssymb,amsmath,bm}&#10;\pagestyle{empty}&#10;\usepackage[dvipsnames]{xcolor}&#10;\begin{document}&#10;&#10;\begin{equation*}&#10;   V^z = 0,&#10;   \qquad &#10;   \nu\partial_z V^\alpha = \tau^\alpha. &#10;\end{equation*}&#10;&#10;&#10;\end{document}" title="IguanaTex Bitmap Display">
            <a:extLst>
              <a:ext uri="{FF2B5EF4-FFF2-40B4-BE49-F238E27FC236}">
                <a16:creationId xmlns:a16="http://schemas.microsoft.com/office/drawing/2014/main" id="{FDFFECF6-5359-43F0-AA51-3E26E13611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7" y="2766048"/>
            <a:ext cx="2799538" cy="232136"/>
          </a:xfrm>
          <a:prstGeom prst="rect">
            <a:avLst/>
          </a:prstGeom>
        </p:spPr>
      </p:pic>
      <p:pic>
        <p:nvPicPr>
          <p:cNvPr id="10" name="Рисунок 9" descr="\documentclass{article}&#10;\usepackage{amsfonts,amssymb,amsmath,bm}&#10;\pagestyle{empty}&#10;\usepackage[dvipsnames]{xcolor}&#10;\begin{document}&#10;&#10;\begin{equation*}&#10;   z=0&#10;\end{equation*}&#10;&#10;&#10;\end{document}" title="IguanaTex Bitmap Display">
            <a:extLst>
              <a:ext uri="{FF2B5EF4-FFF2-40B4-BE49-F238E27FC236}">
                <a16:creationId xmlns:a16="http://schemas.microsoft.com/office/drawing/2014/main" id="{A6AEBB5C-668D-4A61-8FFA-D649FEE526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26" y="2189223"/>
            <a:ext cx="573326" cy="174102"/>
          </a:xfrm>
          <a:prstGeom prst="rect">
            <a:avLst/>
          </a:prstGeom>
        </p:spPr>
      </p:pic>
      <p:pic>
        <p:nvPicPr>
          <p:cNvPr id="50" name="Рисунок 49" descr="\documentclass{article}&#10;\usepackage{amsfonts,amssymb,amsmath,bm}&#10;\pagestyle{empty}&#10;\usepackage[dvipsnames]{xcolor}&#10;\begin{document}&#10;&#10;\textcolor{red!60!black}{&#10;\begin{equation*}&#10;   |{\boldsymbol \tau}|&#10;   \,\sim \,&#10;   \nu k U_s&#10;   \,\sim \,&#10;   \nu k^2 \,\omega\,\langle h^2\rangle&#10;\end{equation*}&#10;}&#10;&#10;\end{document}" title="IguanaTex Bitmap Display">
            <a:extLst>
              <a:ext uri="{FF2B5EF4-FFF2-40B4-BE49-F238E27FC236}">
                <a16:creationId xmlns:a16="http://schemas.microsoft.com/office/drawing/2014/main" id="{0CA5BFEA-16F7-4A3E-9A89-2A0D1B57D2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24" y="2522978"/>
            <a:ext cx="2758369" cy="287116"/>
          </a:xfrm>
          <a:prstGeom prst="rect">
            <a:avLst/>
          </a:prstGeom>
        </p:spPr>
      </p:pic>
      <p:pic>
        <p:nvPicPr>
          <p:cNvPr id="47" name="Рисунок 46" descr="\documentclass{article}&#10;\usepackage{amsfonts,amssymb,amsmath,bm}&#10;\pagestyle{empty}&#10;\usepackage[dvipsnames]{xcolor}&#10;\begin{document}&#10;&#10;\textcolor{red!60!black}{&#10;\begin{equation*}&#10;   |{\boldsymbol \tau}|&#10;   \,\sim \,&#10;   \nu k U_s /\gamma&#10;   \,\sim \,&#10;   \sqrt{\nu k^2} \,\omega^{3/2}\,\langle h^2\rangle&#10;\end{equation*}&#10;}&#10;&#10;\end{document}" title="IguanaTex Bitmap Display">
            <a:extLst>
              <a:ext uri="{FF2B5EF4-FFF2-40B4-BE49-F238E27FC236}">
                <a16:creationId xmlns:a16="http://schemas.microsoft.com/office/drawing/2014/main" id="{8E4821DE-056B-46DE-86FF-E28AE30F23F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24" y="2924431"/>
            <a:ext cx="3558890" cy="308497"/>
          </a:xfrm>
          <a:prstGeom prst="rect">
            <a:avLst/>
          </a:prstGeom>
        </p:spPr>
      </p:pic>
      <p:pic>
        <p:nvPicPr>
          <p:cNvPr id="27" name="Рисунок 26" descr="\documentclass{article}&#10;\usepackage{amsfonts,amssymb,amsmath,bm}&#10;\pagestyle{empty}&#10;\usepackage[dvipsnames]{xcolor}&#10;\begin{document}&#10;&#10;\begin{equation*}&#10;   \left|\int\limits_{-\infty}^0\mathrm{d}z \,&#10;   [\mathop{\mathrm{rot}}{\bm V}\times {\bm U}_s]&#10;   \right| \ \sim \ |{\boldsymbol\tau}|&#10;\end{equation*}&#10;&#10;&#10;\end{document}" title="IguanaTex Bitmap Display">
            <a:extLst>
              <a:ext uri="{FF2B5EF4-FFF2-40B4-BE49-F238E27FC236}">
                <a16:creationId xmlns:a16="http://schemas.microsoft.com/office/drawing/2014/main" id="{289B6F61-FD5B-4F9B-8DE0-ED033E590CC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2" y="4433941"/>
            <a:ext cx="2991663" cy="923963"/>
          </a:xfrm>
          <a:prstGeom prst="rect">
            <a:avLst/>
          </a:prstGeom>
        </p:spPr>
      </p:pic>
      <p:pic>
        <p:nvPicPr>
          <p:cNvPr id="65" name="Рисунок 64" descr="\documentclass{article}&#10;\usepackage{amsfonts,amssymb,amsmath,bm}&#10;\pagestyle{empty}&#10;\usepackage[dvipsnames]{xcolor}&#10;\begin{document}&#10;&#10;\textcolor{red!60!black}{&#10;\begin{equation*}&#10;   V\,U_s \sim \tau&#10;\end{equation*}&#10;}&#10;&#10;\end{document}" title="IguanaTex Bitmap Display">
            <a:extLst>
              <a:ext uri="{FF2B5EF4-FFF2-40B4-BE49-F238E27FC236}">
                <a16:creationId xmlns:a16="http://schemas.microsoft.com/office/drawing/2014/main" id="{2D518383-6184-4105-9931-684230EEA37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59" y="4791742"/>
            <a:ext cx="980448" cy="212283"/>
          </a:xfrm>
          <a:prstGeom prst="rect">
            <a:avLst/>
          </a:prstGeom>
        </p:spPr>
      </p:pic>
      <p:pic>
        <p:nvPicPr>
          <p:cNvPr id="42" name="Рисунок 41" descr="\documentclass{article}&#10;\usepackage{amsfonts,amssymb,amsmath,bm}&#10;\pagestyle{empty}&#10;\usepackage[dvipsnames]{xcolor}&#10;\begin{document}&#10;&#10;\textcolor{red!60!black}{&#10;\begin{equation*}&#10;   {\boldsymbol \tau}&#10;\end{equation*}&#10;}&#10;&#10;\end{document}" title="IguanaTex Bitmap Display">
            <a:extLst>
              <a:ext uri="{FF2B5EF4-FFF2-40B4-BE49-F238E27FC236}">
                <a16:creationId xmlns:a16="http://schemas.microsoft.com/office/drawing/2014/main" id="{7DE8387E-55F6-469C-9D91-F789A145AC5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23" y="3629886"/>
            <a:ext cx="146381" cy="116068"/>
          </a:xfrm>
          <a:prstGeom prst="rect">
            <a:avLst/>
          </a:prstGeom>
        </p:spPr>
      </p:pic>
      <p:pic>
        <p:nvPicPr>
          <p:cNvPr id="67" name="Рисунок 66" descr="\documentclass{article}&#10;\usepackage{amsfonts,amssymb,amsmath,bm}&#10;\pagestyle{empty}&#10;\usepackage[dvipsnames]{xcolor}&#10;\begin{document}&#10;&#10;\textcolor{red!60!black}{&#10;\begin{equation*}&#10;   \nu k V \sim \tau&#10;\end{equation*}&#10;}&#10;&#10;\end{document}" title="IguanaTex Bitmap Display">
            <a:extLst>
              <a:ext uri="{FF2B5EF4-FFF2-40B4-BE49-F238E27FC236}">
                <a16:creationId xmlns:a16="http://schemas.microsoft.com/office/drawing/2014/main" id="{89701EA2-1BEE-4999-9060-AA5EF113472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00" y="3569179"/>
            <a:ext cx="940804" cy="181739"/>
          </a:xfrm>
          <a:prstGeom prst="rect">
            <a:avLst/>
          </a:prstGeom>
        </p:spPr>
      </p:pic>
      <p:pic>
        <p:nvPicPr>
          <p:cNvPr id="63" name="Рисунок 62" descr="\documentclass{article}&#10;\usepackage{amsfonts,amssymb,amsmath,bm}&#10;\pagestyle{empty}&#10;\usepackage[dvipsnames]{xcolor}&#10;\begin{document}&#10;&#10;\textcolor{red!60!black}{&#10;\begin{equation*}&#10;   kh \,\sim\,\gamma.&#10;\end{equation*}&#10;}&#10;&#10;\end{document}" title="IguanaTex Bitmap Display">
            <a:extLst>
              <a:ext uri="{FF2B5EF4-FFF2-40B4-BE49-F238E27FC236}">
                <a16:creationId xmlns:a16="http://schemas.microsoft.com/office/drawing/2014/main" id="{AB490B1F-768F-4B0C-9859-30DC32CBF9C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82" y="5614707"/>
            <a:ext cx="887436" cy="230610"/>
          </a:xfrm>
          <a:prstGeom prst="rect">
            <a:avLst/>
          </a:prstGeom>
        </p:spPr>
      </p:pic>
      <p:pic>
        <p:nvPicPr>
          <p:cNvPr id="61" name="Рисунок 60" descr="\documentclass{article}&#10;\usepackage{amsfonts,amssymb,amsmath,bm}&#10;\pagestyle{empty}&#10;\usepackage[dvipsnames]{xcolor}&#10;\begin{document}&#10;&#10;\textcolor{red!60!black}{&#10;\begin{equation*}&#10;   \gamma = \sqrt{\nu k^2/\omega} \ll 1&#10;\end{equation*}&#10;}&#10;&#10;\end{document}" title="IguanaTex Bitmap Display">
            <a:extLst>
              <a:ext uri="{FF2B5EF4-FFF2-40B4-BE49-F238E27FC236}">
                <a16:creationId xmlns:a16="http://schemas.microsoft.com/office/drawing/2014/main" id="{B2E444ED-602E-4DE9-AC0D-BB33B60D5E0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47" y="5541402"/>
            <a:ext cx="1921253" cy="303915"/>
          </a:xfrm>
          <a:prstGeom prst="rect">
            <a:avLst/>
          </a:prstGeom>
        </p:spPr>
      </p:pic>
      <p:pic>
        <p:nvPicPr>
          <p:cNvPr id="70" name="Рисунок 69" descr="\documentclass{article}&#10;\usepackage{amsfonts,amssymb,amsmath,bm}&#10;\pagestyle{empty}&#10;\usepackage[dvipsnames]{xcolor}&#10;\begin{document}&#10;&#10;\textcolor{red!60!black}{&#10;\begin{equation*}&#10;   \nu \partial_z V^\alpha \sim \tau^\alpha&#10;\end{equation*}&#10;}&#10;&#10;\end{document}" title="IguanaTex Bitmap Display">
            <a:extLst>
              <a:ext uri="{FF2B5EF4-FFF2-40B4-BE49-F238E27FC236}">
                <a16:creationId xmlns:a16="http://schemas.microsoft.com/office/drawing/2014/main" id="{338EBEBB-54B2-494A-9C7C-5696743F52B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80" y="3556480"/>
            <a:ext cx="1325055" cy="222974"/>
          </a:xfrm>
          <a:prstGeom prst="rect">
            <a:avLst/>
          </a:prstGeom>
        </p:spPr>
      </p:pic>
      <p:pic>
        <p:nvPicPr>
          <p:cNvPr id="73" name="Рисунок 72" descr="\documentclass{article}&#10;\usepackage{amsfonts,amssymb,amsmath,bm}&#10;\pagestyle{empty}&#10;\usepackage[dvipsnames]{xcolor}&#10;\begin{document}&#10;&#10;\textcolor{red!60!black}{&#10;\begin{equation*}&#10;   U_s \sim k\omega \langle h^2\rangle &#10;\end{equation*}&#10;}&#10;&#10;\end{document}" title="IguanaTex Bitmap Display">
            <a:extLst>
              <a:ext uri="{FF2B5EF4-FFF2-40B4-BE49-F238E27FC236}">
                <a16:creationId xmlns:a16="http://schemas.microsoft.com/office/drawing/2014/main" id="{2B4EB7FA-D776-4192-8C99-461251450B9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92" y="4736335"/>
            <a:ext cx="1337252" cy="2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84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D6789-5AA5-4E9E-8858-6C49BA754685}"/>
                  </a:ext>
                </a:extLst>
              </p:cNvPr>
              <p:cNvSpPr txBox="1"/>
              <p:nvPr/>
            </p:nvSpPr>
            <p:spPr>
              <a:xfrm>
                <a:off x="383117" y="1123620"/>
                <a:ext cx="3189816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Течение в плоскости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𝑂𝑥𝑧</m:t>
                    </m:r>
                  </m:oMath>
                </a14:m>
                <a:r>
                  <a:rPr lang="en-US" dirty="0"/>
                  <a:t>.</a:t>
                </a:r>
                <a:r>
                  <a:rPr lang="ru-RU" dirty="0"/>
                  <a:t> Плоская бегущая вдоль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поверхностная гравитационная волна, наложенная на </a:t>
                </a:r>
                <a:r>
                  <a:rPr lang="en-US" dirty="0"/>
                  <a:t>c</a:t>
                </a:r>
                <a:r>
                  <a:rPr lang="ru-RU" dirty="0"/>
                  <a:t>онаправленное сдвиговое течение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 </a:t>
                </a:r>
                <a:r>
                  <a:rPr lang="en-US" dirty="0"/>
                  <a:t>(</a:t>
                </a:r>
                <a:r>
                  <a:rPr lang="ru-RU" dirty="0"/>
                  <a:t>волна Гуйона</a:t>
                </a:r>
                <a:r>
                  <a:rPr lang="en-US" dirty="0"/>
                  <a:t>). </a:t>
                </a:r>
                <a:r>
                  <a:rPr lang="ru-RU" dirty="0"/>
                  <a:t>Частота волны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ru-RU" dirty="0"/>
                  <a:t> велика по сравнению с силой сдвига</a:t>
                </a:r>
                <a14:m>
                  <m:oMath xmlns:m="http://schemas.openxmlformats.org/officeDocument/2006/math">
                    <m:r>
                      <a:rPr lang="ru-RU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  <a:r>
                  <a:rPr lang="ru-RU" dirty="0"/>
                  <a:t>Амплитуда волны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ru-RU" dirty="0"/>
                  <a:t>, волновое число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algn="just"/>
                <a:endParaRPr lang="en-US" dirty="0"/>
              </a:p>
              <a:p>
                <a:pPr algn="just"/>
                <a:r>
                  <a:rPr lang="ru-RU" dirty="0"/>
                  <a:t>Циркуляция Ленгмюра:</a:t>
                </a:r>
                <a:endParaRPr lang="en-US" dirty="0"/>
              </a:p>
              <a:p>
                <a:pPr algn="just"/>
                <a:endParaRPr lang="en-US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</m:t>
                      </m:r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algn="just"/>
                <a:endParaRPr lang="ru-RU" dirty="0"/>
              </a:p>
              <a:p>
                <a:pPr algn="just"/>
                <a:r>
                  <a:rPr lang="ru-RU" dirty="0"/>
                  <a:t>Зависимость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𝑖𝑘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pPr algn="just"/>
                <a:r>
                  <a:rPr lang="ru-RU" dirty="0"/>
                  <a:t>Однородно по оси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D6789-5AA5-4E9E-8858-6C49BA754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17" y="1123620"/>
                <a:ext cx="3189816" cy="5078313"/>
              </a:xfrm>
              <a:prstGeom prst="rect">
                <a:avLst/>
              </a:prstGeom>
              <a:blipFill>
                <a:blip r:embed="rId2"/>
                <a:stretch>
                  <a:fillRect l="-1721" t="-600" r="-1530" b="-9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D2DC-3258-4084-9749-556E95F2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Циркуляция Ленгмюра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5A5F0F-A7AC-4F2C-B383-53B1DA1C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97B708-3DBD-4325-B96D-BE42F0978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779" y="1216483"/>
            <a:ext cx="8301938" cy="49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76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CD6789-5AA5-4E9E-8858-6C49BA754685}"/>
              </a:ext>
            </a:extLst>
          </p:cNvPr>
          <p:cNvSpPr txBox="1"/>
          <p:nvPr/>
        </p:nvSpPr>
        <p:spPr>
          <a:xfrm>
            <a:off x="838199" y="730562"/>
            <a:ext cx="1039283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x-</a:t>
            </a:r>
            <a:r>
              <a:rPr lang="ru-RU" dirty="0"/>
              <a:t>компоненты  линеаризованных уравнений Эйлера на скорость </a:t>
            </a:r>
            <a:r>
              <a:rPr lang="en-US" dirty="0"/>
              <a:t>         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ru-RU" dirty="0"/>
              <a:t>функцию тока </a:t>
            </a:r>
            <a:r>
              <a:rPr lang="en-US" dirty="0"/>
              <a:t>       </a:t>
            </a:r>
            <a:r>
              <a:rPr lang="ru-RU" dirty="0"/>
              <a:t>циркуляции Ленгмюра, </a:t>
            </a: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ru-RU" dirty="0"/>
              <a:t>Скорость роста неустойчивой моды</a:t>
            </a:r>
            <a:r>
              <a:rPr lang="en-US" dirty="0"/>
              <a:t>   </a:t>
            </a:r>
            <a:r>
              <a:rPr lang="ru-RU" dirty="0"/>
              <a:t>               ,   модуляция по поперечному направлению </a:t>
            </a: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Число                  </a:t>
            </a:r>
            <a:r>
              <a:rPr lang="en-US" dirty="0"/>
              <a:t> </a:t>
            </a:r>
            <a:r>
              <a:rPr lang="ru-RU" dirty="0"/>
              <a:t> есть корень функции Бесселя</a:t>
            </a:r>
            <a:r>
              <a:rPr lang="en-US" dirty="0"/>
              <a:t>                            </a:t>
            </a:r>
            <a:r>
              <a:rPr lang="ru-RU" dirty="0"/>
              <a:t>при    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Виртуальное волновое напряжение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   вызывает сдвиг с чистой поверхностью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так что инкремент неустойчивости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                                     .                     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D2DC-3258-4084-9749-556E95F2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703"/>
            <a:ext cx="10515600" cy="634859"/>
          </a:xfrm>
        </p:spPr>
        <p:txBody>
          <a:bodyPr/>
          <a:lstStyle/>
          <a:p>
            <a:r>
              <a:rPr lang="ru-RU" dirty="0"/>
              <a:t>Неустойчивость, приводящая к циркуляции Ленгмюра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5A5F0F-A7AC-4F2C-B383-53B1DA1C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23" name="Рисунок 22" descr="\documentclass{article}&#10;\usepackage{amsfonts,amssymb,amsmath,bm}&#10;\pagestyle{empty}&#10;\usepackage[dvipsnames]{xcolor}&#10;\begin{document}&#10;&#10;\begin{equation*}&#10;   \begin{aligned}&#10;   \partial_t {\bm V} &#10;   +&#10;   \big[{\boldsymbol \Omega}\times\big({\bm V}+{\bm U}_s\big)\big]&#10;   = &amp;\ &#10;   -\mathop{\mathrm{grad}}\overline P,   &#10;   \hskip40pt &#10;   {\boldsymbol\Omega}&#10;   =&#10;   \mathop{\mathrm{rot}}{\bm V}&#10;   \\[10pt]&#10;   \partial_t {\bm \Omega}&#10;   +&#10;   \big(({\bm V}+{\bm U}_s)\cdot\nabla\big){\boldsymbol \Omega} &#10;   -&#10;   ({\boldsymbol \Omega}\cdot\nabla)({\bm V}+{\bm U}_s)&#10;   = &amp; \ 0&#10;   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EE2B9EFD-35E8-4864-AC33-1CADDB6B9A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15" y="829782"/>
            <a:ext cx="8442838" cy="965198"/>
          </a:xfrm>
          <a:prstGeom prst="rect">
            <a:avLst/>
          </a:prstGeom>
        </p:spPr>
      </p:pic>
      <p:pic>
        <p:nvPicPr>
          <p:cNvPr id="91" name="Рисунок 90" descr="\documentclass{article}&#10;\usepackage{amsfonts,amssymb,amsmath,bm}&#10;\pagestyle{empty}&#10;\usepackage[dvipsnames]{xcolor}&#10;\begin{document}&#10;&#10;\begin{equation*}&#10;   \begin{aligned}&#10;   \partial_t \delta V^x&#10;   \ +\ \ \ \&#10;   \partial_z V_0\cdot \delta V^z&#10;   = &amp;\ 0,&#10;   \hskip40pt&#10;   \delta V^z = - \partial_y \Psi, \qquad &#10;   \delta V^y = \partial_z \Psi,&#10;   \\[10pt]&#10;   \partial_t \delta \Omega^x&#10;   \ +\ &#10;   \partial_z U_s \cdot \partial_y \delta V^x&#10;   = &amp; \ 0,&#10;   \hskip40pt&#10;   \delta \Omega^x = - \big(\partial_y^2 + \partial_z^2\big)\Psi.&#10;   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A842D238-F5A1-4752-BE39-D71285ECC4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19" y="2606602"/>
            <a:ext cx="7485261" cy="946872"/>
          </a:xfrm>
          <a:prstGeom prst="rect">
            <a:avLst/>
          </a:prstGeom>
        </p:spPr>
      </p:pic>
      <p:pic>
        <p:nvPicPr>
          <p:cNvPr id="54" name="Рисунок 53" descr="\documentclass{article}&#10;\usepackage{amsfonts,amssymb,amsmath,bm}&#10;\pagestyle{empty}&#10;\usepackage[dvipsnames]{xcolor}&#10;\begin{document}&#10;&#10;\textcolor{red!60!black}{&#10;\begin{equation*}&#10;   \partial_t = \lambda&#10;\end{equation*}&#10;}&#10;&#10;\end{document}" title="IguanaTex Bitmap Display">
            <a:extLst>
              <a:ext uri="{FF2B5EF4-FFF2-40B4-BE49-F238E27FC236}">
                <a16:creationId xmlns:a16="http://schemas.microsoft.com/office/drawing/2014/main" id="{B0101D0C-1261-4C37-BA5B-D6D2C3F333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31" y="3822276"/>
            <a:ext cx="690736" cy="221446"/>
          </a:xfrm>
          <a:prstGeom prst="rect">
            <a:avLst/>
          </a:prstGeom>
        </p:spPr>
      </p:pic>
      <p:pic>
        <p:nvPicPr>
          <p:cNvPr id="56" name="Рисунок 55" descr="\documentclass{article}&#10;\usepackage{amsfonts,amssymb,amsmath,bm}&#10;\pagestyle{empty}&#10;\usepackage[dvipsnames]{xcolor}&#10;\begin{document}&#10;&#10;\textcolor{red!60!black}{&#10;\begin{equation*}&#10;   \partial_y = ik\theta&#10;\end{equation*}&#10;}&#10;&#10;\end{document}" title="IguanaTex Bitmap Display">
            <a:extLst>
              <a:ext uri="{FF2B5EF4-FFF2-40B4-BE49-F238E27FC236}">
                <a16:creationId xmlns:a16="http://schemas.microsoft.com/office/drawing/2014/main" id="{75344324-A118-4CDC-9248-80BED016F6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032" y="3822276"/>
            <a:ext cx="927080" cy="256572"/>
          </a:xfrm>
          <a:prstGeom prst="rect">
            <a:avLst/>
          </a:prstGeom>
        </p:spPr>
      </p:pic>
      <p:pic>
        <p:nvPicPr>
          <p:cNvPr id="86" name="Рисунок 85" descr="\documentclass{article}&#10;\usepackage{amsfonts,amssymb,amsmath,bm}&#10;\pagestyle{empty}&#10;\usepackage[dvipsnames]{xcolor}&#10;\begin{document}&#10;&#10;&#10;\textcolor{red!60!black}{&#10;\begin{equation*}&#10;   \big(k^{-2}\partial_z^2 - \theta^2\big)\Psi&#10;   +&#10;   \mu^2 e^{2kz} \Psi &#10;   =&#10;   0,&#10;   \qquad &#10;   \Psi\big\vert_{z=0,-\infty}=0,&#10;   \hskip40pt &#10;   \lambda = &#10;   \frac{\sqrt{2}}{\mu} &#10;   \sqrt{\partial_z V_0 \cdot \omega} \,\cdot\, k H \cdot \theta&#10;\end{equation*}&#10;}&#10;&#10;&#10;\end{document}" title="IguanaTex Bitmap Display">
            <a:extLst>
              <a:ext uri="{FF2B5EF4-FFF2-40B4-BE49-F238E27FC236}">
                <a16:creationId xmlns:a16="http://schemas.microsoft.com/office/drawing/2014/main" id="{4C037F10-B7E4-4FB7-90DF-C0FBA0DC11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15" y="4201914"/>
            <a:ext cx="9063435" cy="620048"/>
          </a:xfrm>
          <a:prstGeom prst="rect">
            <a:avLst/>
          </a:prstGeom>
        </p:spPr>
      </p:pic>
      <p:pic>
        <p:nvPicPr>
          <p:cNvPr id="74" name="Рисунок 73" descr="\documentclass{article}&#10;\usepackage{amsfonts,amssymb,amsmath,bm}&#10;\pagestyle{empty}&#10;\usepackage[dvipsnames]{xcolor}&#10;\begin{document}&#10;&#10;\textcolor{red!60!black}{&#10;\begin{equation*}&#10;   \mu \approx 2.4&#10;\end{equation*}&#10;}&#10;&#10;\end{document}" title="IguanaTex Bitmap Display">
            <a:extLst>
              <a:ext uri="{FF2B5EF4-FFF2-40B4-BE49-F238E27FC236}">
                <a16:creationId xmlns:a16="http://schemas.microsoft.com/office/drawing/2014/main" id="{6BCAA175-652A-4780-949D-7F04817B62D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37" y="4930774"/>
            <a:ext cx="800521" cy="226028"/>
          </a:xfrm>
          <a:prstGeom prst="rect">
            <a:avLst/>
          </a:prstGeom>
        </p:spPr>
      </p:pic>
      <p:pic>
        <p:nvPicPr>
          <p:cNvPr id="81" name="Рисунок 80" descr="\documentclass{article}&#10;\usepackage{amsfonts,amssymb,amsmath,bm}&#10;\pagestyle{empty}&#10;\usepackage[dvipsnames]{xcolor}&#10;\begin{document}&#10;&#10;\textcolor{red!60!black}{&#10;\begin{equation*}&#10;   {\mathrm J}_\theta(\mu) = 0&#10;\end{equation*}&#10;}&#10;&#10;\end{document}" title="IguanaTex Bitmap Display">
            <a:extLst>
              <a:ext uri="{FF2B5EF4-FFF2-40B4-BE49-F238E27FC236}">
                <a16:creationId xmlns:a16="http://schemas.microsoft.com/office/drawing/2014/main" id="{648F960D-D746-4E87-A6C1-4393E706C62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56" y="4911726"/>
            <a:ext cx="1039915" cy="255045"/>
          </a:xfrm>
          <a:prstGeom prst="rect">
            <a:avLst/>
          </a:prstGeom>
        </p:spPr>
      </p:pic>
      <p:pic>
        <p:nvPicPr>
          <p:cNvPr id="84" name="Рисунок 83" descr="\documentclass{article}&#10;\usepackage{amsfonts,amssymb,amsmath,bm}&#10;\pagestyle{empty}&#10;\usepackage[dvipsnames]{xcolor}&#10;\begin{document}&#10;&#10;\textcolor{red!60!black}{&#10;\begin{equation*}&#10;   \theta \ll 1&#10;\end{equation*}&#10;}&#10;&#10;\end{document}" title="IguanaTex Bitmap Display">
            <a:extLst>
              <a:ext uri="{FF2B5EF4-FFF2-40B4-BE49-F238E27FC236}">
                <a16:creationId xmlns:a16="http://schemas.microsoft.com/office/drawing/2014/main" id="{E4EEFAAC-B529-4B8A-8F40-49D77542462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60" y="4922319"/>
            <a:ext cx="617545" cy="195484"/>
          </a:xfrm>
          <a:prstGeom prst="rect">
            <a:avLst/>
          </a:prstGeom>
        </p:spPr>
      </p:pic>
      <p:pic>
        <p:nvPicPr>
          <p:cNvPr id="89" name="Рисунок 88" descr="\documentclass{article}&#10;\usepackage{amsfonts,amssymb,amsmath,bm}&#10;\pagestyle{empty}&#10;\usepackage[dvipsnames]{xcolor}&#10;\begin{document}&#10;&#10;\textcolor{red!60!black}{&#10;\begin{equation*}&#10;   \Psi&#10;\end{equation*}&#10;}&#10;&#10;\end{document}" title="IguanaTex Bitmap Display">
            <a:extLst>
              <a:ext uri="{FF2B5EF4-FFF2-40B4-BE49-F238E27FC236}">
                <a16:creationId xmlns:a16="http://schemas.microsoft.com/office/drawing/2014/main" id="{58FF98A7-71FE-4D90-ABC6-C92153FCCFD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51" y="1918046"/>
            <a:ext cx="169253" cy="172576"/>
          </a:xfrm>
          <a:prstGeom prst="rect">
            <a:avLst/>
          </a:prstGeom>
        </p:spPr>
      </p:pic>
      <p:pic>
        <p:nvPicPr>
          <p:cNvPr id="94" name="Рисунок 93" descr="\documentclass{article}&#10;\usepackage{amsfonts,amssymb,amsmath,bm}&#10;\pagestyle{empty}&#10;\usepackage[dvipsnames]{xcolor}&#10;\begin{document}&#10;&#10;\textcolor{red!60!black}{&#10;\begin{equation*}&#10;   \delta V^x&#10;\end{equation*}&#10;}&#10;&#10;\end{document}" title="IguanaTex Bitmap Display">
            <a:extLst>
              <a:ext uri="{FF2B5EF4-FFF2-40B4-BE49-F238E27FC236}">
                <a16:creationId xmlns:a16="http://schemas.microsoft.com/office/drawing/2014/main" id="{62E42EB0-5F79-409D-BFAD-BBE69E9DC86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03" y="1908125"/>
            <a:ext cx="420845" cy="189375"/>
          </a:xfrm>
          <a:prstGeom prst="rect">
            <a:avLst/>
          </a:prstGeom>
        </p:spPr>
      </p:pic>
      <p:pic>
        <p:nvPicPr>
          <p:cNvPr id="113" name="Рисунок 112" descr="\documentclass{article}&#10;\usepackage{amsfonts,amssymb,amsmath,bm}&#10;\pagestyle{empty}&#10;\usepackage[dvipsnames]{xcolor}&#10;\begin{document}&#10;&#10;\textcolor{blue!60!black}{&#10;\begin{equation*}&#10;   \partial_z V_0&#10;   \sim&#10;   k U_s&#10;   \sim&#10;   (kH)^2\cdot\omega&#10;\end{equation*}&#10;}&#10;&#10;\end{document}" title="IguanaTex Bitmap Display">
            <a:extLst>
              <a:ext uri="{FF2B5EF4-FFF2-40B4-BE49-F238E27FC236}">
                <a16:creationId xmlns:a16="http://schemas.microsoft.com/office/drawing/2014/main" id="{AD566189-37A5-4F78-85E7-B250B6EAC13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20" y="5425501"/>
            <a:ext cx="2618082" cy="287117"/>
          </a:xfrm>
          <a:prstGeom prst="rect">
            <a:avLst/>
          </a:prstGeom>
        </p:spPr>
      </p:pic>
      <p:pic>
        <p:nvPicPr>
          <p:cNvPr id="111" name="Рисунок 110" descr="\documentclass{article}&#10;\usepackage{amsfonts,amssymb,amsmath,bm}&#10;\pagestyle{empty}&#10;\usepackage[dvipsnames]{xcolor}&#10;\begin{document}&#10;&#10;\textcolor{blue!60!black}{&#10;\begin{equation*}&#10;   \tau&#10;\end{equation*}&#10;}&#10;&#10;\end{document}" title="IguanaTex Bitmap Display">
            <a:extLst>
              <a:ext uri="{FF2B5EF4-FFF2-40B4-BE49-F238E27FC236}">
                <a16:creationId xmlns:a16="http://schemas.microsoft.com/office/drawing/2014/main" id="{C453C4E7-F991-4E0D-AFE1-94109E959F0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13" y="5545886"/>
            <a:ext cx="123509" cy="113014"/>
          </a:xfrm>
          <a:prstGeom prst="rect">
            <a:avLst/>
          </a:prstGeom>
        </p:spPr>
      </p:pic>
      <p:pic>
        <p:nvPicPr>
          <p:cNvPr id="115" name="Рисунок 114" descr="\documentclass{article}&#10;\usepackage{amsfonts,amssymb,amsmath,bm}&#10;\pagestyle{empty}&#10;\usepackage[dvipsnames]{xcolor}&#10;\begin{document}&#10;&#10;\textcolor{blue!60!black}{&#10;\begin{equation*}&#10;   \lambda&#10;   \sim&#10;   (kH)^2\cdot \theta\cdot \omega&#10;\end{equation*}&#10;}&#10;&#10;\end{document}" title="IguanaTex Bitmap Display">
            <a:extLst>
              <a:ext uri="{FF2B5EF4-FFF2-40B4-BE49-F238E27FC236}">
                <a16:creationId xmlns:a16="http://schemas.microsoft.com/office/drawing/2014/main" id="{A4383614-C388-47AF-BE12-FAF6773F070A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19" y="5829443"/>
            <a:ext cx="1800790" cy="28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20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D6789-5AA5-4E9E-8858-6C49BA754685}"/>
                  </a:ext>
                </a:extLst>
              </p:cNvPr>
              <p:cNvSpPr txBox="1"/>
              <p:nvPr/>
            </p:nvSpPr>
            <p:spPr>
              <a:xfrm>
                <a:off x="838199" y="1089315"/>
                <a:ext cx="10373140" cy="5280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В невязкой жидкости волновое движение, будучи потенциальным, не производит вихревого течения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Затухание волн приводит к передачи импульса от волны вихревому течению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Затухающая волна развивает виртуальное волновое напряжение (ВВН)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ru-RU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ru-RU" sz="2400" dirty="0"/>
                  <a:t>, приложенное к поверхности жидкости и квадратичное по амплитуде волны</a:t>
                </a:r>
                <a:r>
                  <a:rPr lang="ru-RU" sz="2400" dirty="0">
                    <a:solidFill>
                      <a:srgbClr val="C00000"/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ru-RU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𝜈𝜔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𝑘𝐻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4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Присутствие поверхностной плёнки приводит к увеличению затухания волн, что ускоряет генерацию вихревого течения</a:t>
                </a:r>
                <a:r>
                  <a:rPr lang="en-US" sz="2400" dirty="0"/>
                  <a:t>,   </a:t>
                </a:r>
                <a14:m>
                  <m:oMath xmlns:m="http://schemas.openxmlformats.org/officeDocument/2006/math">
                    <m:r>
                      <a:rPr lang="ru-RU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3/2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24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Объёмная сила взаимодействия между волной и вихревым течением линейна по завихренности течения и дрейфу Стокса в волне</a:t>
                </a:r>
                <a:r>
                  <a:rPr lang="en-US" sz="2400" dirty="0"/>
                  <a:t>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l-G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l-GR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l-GR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ru-RU" sz="2400" dirty="0">
                  <a:solidFill>
                    <a:srgbClr val="C00000"/>
                  </a:solidFill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Она становится сравнимой с ВВН </a:t>
                </a:r>
                <a14:m>
                  <m:oMath xmlns:m="http://schemas.openxmlformats.org/officeDocument/2006/math">
                    <m:r>
                      <a:rPr lang="ru-RU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ru-RU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400" dirty="0"/>
                  <a:t> уже для достаточно слабых амплитуд вихревого течения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𝜈𝜔</m:t>
                        </m:r>
                      </m:e>
                    </m:rad>
                  </m:oMath>
                </a14:m>
                <a:r>
                  <a:rPr lang="ru-RU" sz="2400" dirty="0"/>
                  <a:t>   (плёнка нет</a:t>
                </a:r>
                <a:r>
                  <a:rPr lang="en-US" sz="2400" dirty="0"/>
                  <a:t>/</a:t>
                </a:r>
                <a:r>
                  <a:rPr lang="ru-RU" sz="2400" dirty="0"/>
                  <a:t>есть)</a:t>
                </a:r>
                <a:endParaRPr lang="en-US" sz="2400" dirty="0"/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ru-RU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CD6789-5AA5-4E9E-8858-6C49BA754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89315"/>
                <a:ext cx="10373140" cy="5280869"/>
              </a:xfrm>
              <a:prstGeom prst="rect">
                <a:avLst/>
              </a:prstGeom>
              <a:blipFill>
                <a:blip r:embed="rId2"/>
                <a:stretch>
                  <a:fillRect l="-764" t="-924" r="-9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D2DC-3258-4084-9749-556E95F2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5A5F0F-A7AC-4F2C-B383-53B1DA1C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25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145B6-F1D9-4B2F-92D6-A0D832CC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Уравнения для идеальной жидкости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E2B122-5CA2-4416-9EB3-82DF125A6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F6D2276-D0B4-4D8A-817F-E84B076021EA}"/>
              </a:ext>
            </a:extLst>
          </p:cNvPr>
          <p:cNvGrpSpPr/>
          <p:nvPr/>
        </p:nvGrpSpPr>
        <p:grpSpPr>
          <a:xfrm>
            <a:off x="746884" y="1220200"/>
            <a:ext cx="5170883" cy="4866686"/>
            <a:chOff x="332018" y="1227811"/>
            <a:chExt cx="5170883" cy="4866686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04A3366F-2D85-4953-8EEB-57EC471070C0}"/>
                </a:ext>
              </a:extLst>
            </p:cNvPr>
            <p:cNvGrpSpPr/>
            <p:nvPr/>
          </p:nvGrpSpPr>
          <p:grpSpPr>
            <a:xfrm>
              <a:off x="332018" y="1227811"/>
              <a:ext cx="5145802" cy="2308324"/>
              <a:chOff x="332018" y="1227811"/>
              <a:chExt cx="5145802" cy="230832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329B50-5C1F-4066-814B-26B0B7858E47}"/>
                  </a:ext>
                </a:extLst>
              </p:cNvPr>
              <p:cNvSpPr txBox="1"/>
              <p:nvPr/>
            </p:nvSpPr>
            <p:spPr>
              <a:xfrm>
                <a:off x="332018" y="1227811"/>
                <a:ext cx="492166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Уравнение Эйлера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ru-RU" dirty="0"/>
                  <a:t>Волновое течение чисто потенциально</a:t>
                </a:r>
              </a:p>
              <a:p>
                <a:endParaRPr lang="ru-RU" dirty="0"/>
              </a:p>
              <a:p>
                <a:endParaRPr lang="ru-RU" dirty="0"/>
              </a:p>
              <a:p>
                <a:r>
                  <a:rPr lang="ru-RU" dirty="0"/>
                  <a:t>Уравнение Бернулли</a:t>
                </a:r>
              </a:p>
            </p:txBody>
          </p:sp>
          <p:pic>
            <p:nvPicPr>
              <p:cNvPr id="63" name="Рисунок 62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&amp;&amp;\partial_t \bm u + (\bm u \nabla) \bm u&#10; = - \nabla P / \rho - g\textbf{e}_z &#10;\qquad &#10;\mathrm{div} \, \bm u = 0.&#10; \end{eqnarray*}&#10;&#10;&#10;\end{document}" title="IguanaTex Bitmap Display">
                <a:extLst>
                  <a:ext uri="{FF2B5EF4-FFF2-40B4-BE49-F238E27FC236}">
                    <a16:creationId xmlns:a16="http://schemas.microsoft.com/office/drawing/2014/main" id="{49701D38-7176-49DC-82E2-CE9172FE4D7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058" y="1802988"/>
                <a:ext cx="4880762" cy="254476"/>
              </a:xfrm>
              <a:prstGeom prst="rect">
                <a:avLst/>
              </a:prstGeom>
            </p:spPr>
          </p:pic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75364EC-3206-49F7-8302-BAE51F3E2E95}"/>
                </a:ext>
              </a:extLst>
            </p:cNvPr>
            <p:cNvGrpSpPr/>
            <p:nvPr/>
          </p:nvGrpSpPr>
          <p:grpSpPr>
            <a:xfrm>
              <a:off x="332018" y="4480641"/>
              <a:ext cx="5170883" cy="369332"/>
              <a:chOff x="838199" y="2613032"/>
              <a:chExt cx="5170883" cy="36933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0F0E6A-394C-48C5-BDD7-6A64F8FF63C6}"/>
                  </a:ext>
                </a:extLst>
              </p:cNvPr>
              <p:cNvSpPr txBox="1"/>
              <p:nvPr/>
            </p:nvSpPr>
            <p:spPr>
              <a:xfrm>
                <a:off x="838199" y="2613032"/>
                <a:ext cx="4921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Граничные условия на поверхности</a:t>
                </a:r>
              </a:p>
            </p:txBody>
          </p:sp>
          <p:pic>
            <p:nvPicPr>
              <p:cNvPr id="14" name="Рисунок 13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z=h(t,x,y).$&#10;&#10;\end{document}" title="IguanaTex Bitmap Display">
                <a:extLst>
                  <a:ext uri="{FF2B5EF4-FFF2-40B4-BE49-F238E27FC236}">
                    <a16:creationId xmlns:a16="http://schemas.microsoft.com/office/drawing/2014/main" id="{AADB86DF-30F3-4A73-B245-C752BE579F2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7558" y="2651855"/>
                <a:ext cx="1441524" cy="303567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E8C2AA-15EC-4B91-ADF2-A337C447444D}"/>
                </a:ext>
              </a:extLst>
            </p:cNvPr>
            <p:cNvSpPr txBox="1"/>
            <p:nvPr/>
          </p:nvSpPr>
          <p:spPr>
            <a:xfrm>
              <a:off x="332018" y="5077800"/>
              <a:ext cx="2145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Кинематическое ГУ</a:t>
              </a:r>
              <a:r>
                <a:rPr lang="en-US" dirty="0"/>
                <a:t>:</a:t>
              </a:r>
              <a:endParaRPr lang="ru-RU" dirty="0"/>
            </a:p>
          </p:txBody>
        </p:sp>
        <p:pic>
          <p:nvPicPr>
            <p:cNvPr id="68" name="Рисунок 67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uation*}&#10; \label{kinem}&#10; \partial_t h = -\partial_z\phi + \partial_\alpha \phi \,\partial_\alpha h,&#10; \end{equation*}&#10;&#10;\end{document}" title="IguanaTex Bitmap Display">
              <a:extLst>
                <a:ext uri="{FF2B5EF4-FFF2-40B4-BE49-F238E27FC236}">
                  <a16:creationId xmlns:a16="http://schemas.microsoft.com/office/drawing/2014/main" id="{6D57458A-3059-4571-AB13-6112EDF7B68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892" y="5159277"/>
              <a:ext cx="2552381" cy="2331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1C8D0E-5E72-4889-95AF-138D4066CBE5}"/>
                </a:ext>
              </a:extLst>
            </p:cNvPr>
            <p:cNvSpPr txBox="1"/>
            <p:nvPr/>
          </p:nvSpPr>
          <p:spPr>
            <a:xfrm>
              <a:off x="332018" y="5725165"/>
              <a:ext cx="1966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Динамическое ГУ</a:t>
              </a:r>
              <a:r>
                <a:rPr lang="en-US" dirty="0"/>
                <a:t>:</a:t>
              </a:r>
              <a:endParaRPr lang="ru-RU" dirty="0"/>
            </a:p>
          </p:txBody>
        </p:sp>
        <p:pic>
          <p:nvPicPr>
            <p:cNvPr id="24" name="Рисунок 23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 \label{eq:DynBC_n}&#10; P = \sigma (\nabla \bm n),  &#10; \end{eqnarray*}&#10;\end{document}" title="IguanaTex Bitmap Display">
              <a:extLst>
                <a:ext uri="{FF2B5EF4-FFF2-40B4-BE49-F238E27FC236}">
                  <a16:creationId xmlns:a16="http://schemas.microsoft.com/office/drawing/2014/main" id="{7F567429-2906-4188-93D2-B4E3B3C53E5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727" y="5795292"/>
              <a:ext cx="1319619" cy="254476"/>
            </a:xfrm>
            <a:prstGeom prst="rect">
              <a:avLst/>
            </a:prstGeom>
          </p:spPr>
        </p:pic>
        <p:pic>
          <p:nvPicPr>
            <p:cNvPr id="66" name="Рисунок 65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{\bm u} = -\mathop{\mathrm{grad}}\phi, \quad &#10;\Delta \phi = 0.&#10; \end{eqnarray*}&#10;&#10;&#10;\end{document}" title="IguanaTex Bitmap Display">
              <a:extLst>
                <a:ext uri="{FF2B5EF4-FFF2-40B4-BE49-F238E27FC236}">
                  <a16:creationId xmlns:a16="http://schemas.microsoft.com/office/drawing/2014/main" id="{6C4FB749-BFD7-47B6-8634-D2DA5EC6CDE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79" y="2807286"/>
              <a:ext cx="2666668" cy="233143"/>
            </a:xfrm>
            <a:prstGeom prst="rect">
              <a:avLst/>
            </a:prstGeom>
          </p:spPr>
        </p:pic>
        <p:pic>
          <p:nvPicPr>
            <p:cNvPr id="34" name="Рисунок 33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artial_t\phi &#10;= &#10;\frac{(\nabla \phi)^2}{2}&#10;+&#10;\frac{P}{\rho} + gz&#10; \end{eqnarray*}&#10;&#10;&#10;\end{document}" title="IguanaTex Bitmap Display">
              <a:extLst>
                <a:ext uri="{FF2B5EF4-FFF2-40B4-BE49-F238E27FC236}">
                  <a16:creationId xmlns:a16="http://schemas.microsoft.com/office/drawing/2014/main" id="{1B23875D-CBE8-49B1-B8DC-F4C512E5923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80" y="3703626"/>
              <a:ext cx="2560001" cy="609524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AAF43E8-1B93-494C-AF8C-E5CD16FCE0B4}"/>
              </a:ext>
            </a:extLst>
          </p:cNvPr>
          <p:cNvSpPr txBox="1"/>
          <p:nvPr/>
        </p:nvSpPr>
        <p:spPr>
          <a:xfrm>
            <a:off x="6734179" y="1197170"/>
            <a:ext cx="49216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Линейное приближение</a:t>
            </a:r>
            <a:endParaRPr lang="en-US" b="1" dirty="0"/>
          </a:p>
          <a:p>
            <a:r>
              <a:rPr lang="ru-RU" dirty="0"/>
              <a:t>Уравнения Бернулли и Лапласа: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Граничные условия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Бегущая плоская монохроматическая волна: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ru-RU" dirty="0"/>
          </a:p>
          <a:p>
            <a:r>
              <a:rPr lang="ru-RU" dirty="0"/>
              <a:t>Дисперсионное соотношение:</a:t>
            </a:r>
          </a:p>
        </p:txBody>
      </p:sp>
      <p:pic>
        <p:nvPicPr>
          <p:cNvPr id="46" name="Рисунок 45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artial_t\phi &#10;= &#10;P/\rho + gz, \qquad \Delta \phi=0&#10; \end{eqnarray*}&#10;&#10;&#10;\end{document}" title="IguanaTex Bitmap Display">
            <a:extLst>
              <a:ext uri="{FF2B5EF4-FFF2-40B4-BE49-F238E27FC236}">
                <a16:creationId xmlns:a16="http://schemas.microsoft.com/office/drawing/2014/main" id="{6574A949-99AA-44FD-BCF2-9DDA2E35E3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78" y="1965279"/>
            <a:ext cx="3145143" cy="254476"/>
          </a:xfrm>
          <a:prstGeom prst="rect">
            <a:avLst/>
          </a:prstGeom>
        </p:spPr>
      </p:pic>
      <p:pic>
        <p:nvPicPr>
          <p:cNvPr id="48" name="Рисунок 47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artial_t h = -\partial_z \phi, &#10;\qquad &#10;P = -\sigma \Delta^{\scriptscriptstyle \perp}h&#10; \end{eqnarray*}&#10;&#10;&#10;\end{document}" title="IguanaTex Bitmap Display">
            <a:extLst>
              <a:ext uri="{FF2B5EF4-FFF2-40B4-BE49-F238E27FC236}">
                <a16:creationId xmlns:a16="http://schemas.microsoft.com/office/drawing/2014/main" id="{0F08DB6D-1FEE-4475-9430-956D0FD767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71" y="2785254"/>
            <a:ext cx="3299047" cy="245333"/>
          </a:xfrm>
          <a:prstGeom prst="rect">
            <a:avLst/>
          </a:prstGeom>
        </p:spPr>
      </p:pic>
      <p:pic>
        <p:nvPicPr>
          <p:cNvPr id="60" name="Рисунок 59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h = \mathop{\mathrm{Re}} \big(H e^{ikx - i\omega t}\big),&#10;\\&#10;&amp;&amp;&#10;\phi = -i\frac{\omega H}{k} e^{ikx + kz - i\omega t},&#10;\\&#10;&amp;&amp;&#10;P = -\rho g z + (\rho g + \sigma k^2) e^{ikx + kz - i\omega t}.&#10; \end{eqnarray*}&#10;&#10;&#10;\end{document}" title="IguanaTex Bitmap Display">
            <a:extLst>
              <a:ext uri="{FF2B5EF4-FFF2-40B4-BE49-F238E27FC236}">
                <a16:creationId xmlns:a16="http://schemas.microsoft.com/office/drawing/2014/main" id="{AB8FCF13-3930-4BE4-8B13-A68AE465E4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70" y="3603463"/>
            <a:ext cx="3881144" cy="1328760"/>
          </a:xfrm>
          <a:prstGeom prst="rect">
            <a:avLst/>
          </a:prstGeom>
        </p:spPr>
      </p:pic>
      <p:pic>
        <p:nvPicPr>
          <p:cNvPr id="56" name="Рисунок 55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omega = \sqrt{gk \big(1+(\sigma/\rho)k^2\big)}&#10; \end{eqnarray*}&#10;&#10;&#10;\end{document}" title="IguanaTex Bitmap Display">
            <a:extLst>
              <a:ext uri="{FF2B5EF4-FFF2-40B4-BE49-F238E27FC236}">
                <a16:creationId xmlns:a16="http://schemas.microsoft.com/office/drawing/2014/main" id="{EFF2907B-4B7E-4A2E-99F3-9897D7E1498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71" y="5602498"/>
            <a:ext cx="2552380" cy="4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F771991-005F-4A59-948D-F63405D5FC2B}"/>
              </a:ext>
            </a:extLst>
          </p:cNvPr>
          <p:cNvSpPr txBox="1"/>
          <p:nvPr/>
        </p:nvSpPr>
        <p:spPr>
          <a:xfrm>
            <a:off x="327936" y="1044114"/>
            <a:ext cx="4921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Лагранжева частица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Эйлерова система координат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9EB0-29FC-421F-8B38-1374B666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Дрейф Стокса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5A87A7-82D1-4DF6-B497-7BF55B3F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5" name="Picture 2" descr="https://upload.wikimedia.org/wikipedia/commons/4/4a/Deep_water_wave.gif">
            <a:extLst>
              <a:ext uri="{FF2B5EF4-FFF2-40B4-BE49-F238E27FC236}">
                <a16:creationId xmlns:a16="http://schemas.microsoft.com/office/drawing/2014/main" id="{C614C821-CE4E-4B48-8199-419CB8124A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0" y="3432064"/>
            <a:ext cx="4181683" cy="27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14C103-FB47-4057-911C-87B750A4937B}"/>
              </a:ext>
            </a:extLst>
          </p:cNvPr>
          <p:cNvSpPr/>
          <p:nvPr/>
        </p:nvSpPr>
        <p:spPr>
          <a:xfrm>
            <a:off x="4880880" y="1222116"/>
            <a:ext cx="2956671" cy="2352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 descr="\documentclass{article}&#10;\usepackage{amsfonts,amssymb,amsmath,bm}&#10;\pagestyle{empty}&#10;\begin{document}&#10;&#10;\begin{equation*}\label{eq:Stokes}&#10;\frac{d \bm R}{dt} = \bm u (t, \bm R)&#10;\end{equation*}&#10;&#10;&#10;\end{document}" title="IguanaTex Bitmap Display">
            <a:extLst>
              <a:ext uri="{FF2B5EF4-FFF2-40B4-BE49-F238E27FC236}">
                <a16:creationId xmlns:a16="http://schemas.microsoft.com/office/drawing/2014/main" id="{B661D625-4FDF-443A-8CA4-49D2664DBA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3" y="1521223"/>
            <a:ext cx="1492440" cy="523553"/>
          </a:xfrm>
          <a:prstGeom prst="rect">
            <a:avLst/>
          </a:prstGeom>
        </p:spPr>
      </p:pic>
      <p:pic>
        <p:nvPicPr>
          <p:cNvPr id="53" name="Рисунок 52" descr="\documentclass{article}&#10;\usepackage{amsfonts,amssymb,amsmath,bm}&#10;\pagestyle{empty}&#10;\begin{document}&#10;&#10;\begin{equation*}&#10;\bm u (\bm r) = \bm u (\bm r_0) + \hat{\Sigma} \cdot \delta \bm r + \dots&#10;\end{equation*}&#10;&#10;&#10;\end{document}" title="IguanaTex Bitmap Display">
            <a:extLst>
              <a:ext uri="{FF2B5EF4-FFF2-40B4-BE49-F238E27FC236}">
                <a16:creationId xmlns:a16="http://schemas.microsoft.com/office/drawing/2014/main" id="{3A5C44F4-F2DA-47C6-B767-AB7FC7ABE3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4" y="2605177"/>
            <a:ext cx="2979684" cy="3122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A7F0CF-AE6C-4AD3-9E12-5CF9646D521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81" y="1457272"/>
            <a:ext cx="1892436" cy="565204"/>
          </a:xfrm>
          <a:prstGeom prst="rect">
            <a:avLst/>
          </a:prstGeom>
        </p:spPr>
      </p:pic>
      <p:pic>
        <p:nvPicPr>
          <p:cNvPr id="7" name="Рисунок 6" descr="\documentclass{article}&#10;\usepackage{amsfonts,amssymb,amsmath,bm}&#10;\pagestyle{empty}&#10;\begin{document}&#10;&#10;\begin{equation*}&#10;\delta {\bm R}_1 = \int \hat{\Sigma} \cdot \delta {\bm R}_0 dt&#10;\end{equation*}&#10;&#10;\end{document}" title="IguanaTex Bitmap Display">
            <a:extLst>
              <a:ext uri="{FF2B5EF4-FFF2-40B4-BE49-F238E27FC236}">
                <a16:creationId xmlns:a16="http://schemas.microsoft.com/office/drawing/2014/main" id="{38372138-55AD-4826-9A7E-8E5B4EA10F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81" y="2154752"/>
            <a:ext cx="2116799" cy="563743"/>
          </a:xfrm>
          <a:prstGeom prst="rect">
            <a:avLst/>
          </a:prstGeom>
        </p:spPr>
      </p:pic>
      <p:pic>
        <p:nvPicPr>
          <p:cNvPr id="51" name="Рисунок 50" descr="\documentclass{article}&#10;\usepackage{amsfonts,amssymb,amsmath,bm}&#10;\pagestyle{empty}&#10;\begin{document}&#10;&#10;\begin{equation*}\label{eq:3}&#10;\bm V_{\scriptscriptstyle L} &#10;= &#10;\bm v (\bm r_0) + \hat{\Sigma} \cdot \delta {\bm R}_0 + \dots&#10;\end{equation*}&#10;&#10;&#10;\end{document}" title="IguanaTex Bitmap Display">
            <a:extLst>
              <a:ext uri="{FF2B5EF4-FFF2-40B4-BE49-F238E27FC236}">
                <a16:creationId xmlns:a16="http://schemas.microsoft.com/office/drawing/2014/main" id="{B33E31DE-EB8D-49A5-A604-FE29B2F4A1A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02" y="4202380"/>
            <a:ext cx="2938400" cy="307403"/>
          </a:xfrm>
          <a:prstGeom prst="rect">
            <a:avLst/>
          </a:prstGeom>
        </p:spPr>
      </p:pic>
      <p:pic>
        <p:nvPicPr>
          <p:cNvPr id="49" name="Рисунок 48" descr="\documentclass{article}&#10;\usepackage{amsfonts,amssymb,amsmath,bm}&#10;\pagestyle{empty}&#10;\begin{document}&#10;&#10;\begin{equation*}&#10;\hat{\Sigma} &#10;=&#10;\big(\mathop{\mathrm{grad}}{\bm v}\big)^{\scriptscriptstyle T} ({\bm r}_0)&#10;\end{equation*}&#10;&#10;\end{document}" title="IguanaTex Bitmap Display">
            <a:extLst>
              <a:ext uri="{FF2B5EF4-FFF2-40B4-BE49-F238E27FC236}">
                <a16:creationId xmlns:a16="http://schemas.microsoft.com/office/drawing/2014/main" id="{3BC4A4F0-F6AC-4132-83A5-AFE1BCB3058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83" y="2981590"/>
            <a:ext cx="2028345" cy="3284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417496-B2BA-427F-BDD3-D07EF4ED5B7A}"/>
              </a:ext>
            </a:extLst>
          </p:cNvPr>
          <p:cNvSpPr txBox="1"/>
          <p:nvPr/>
        </p:nvSpPr>
        <p:spPr>
          <a:xfrm>
            <a:off x="8177477" y="1044114"/>
            <a:ext cx="35586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Плоская монохроматическая бегущая волна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Дрейф Стокса: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Поток массы (импульс)</a:t>
            </a:r>
          </a:p>
        </p:txBody>
      </p:sp>
      <p:pic>
        <p:nvPicPr>
          <p:cNvPr id="27" name="Рисунок 26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h = H e^{ikx - i\omega t},&#10; \end{eqnarray*}&#10;&#10;&#10;\end{document}" title="IguanaTex Bitmap Display">
            <a:extLst>
              <a:ext uri="{FF2B5EF4-FFF2-40B4-BE49-F238E27FC236}">
                <a16:creationId xmlns:a16="http://schemas.microsoft.com/office/drawing/2014/main" id="{C2DB4DBE-3C87-4FA2-9747-4FC6A7E06D9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58" y="1869831"/>
            <a:ext cx="1621333" cy="277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806A06-FC66-44E7-B0E4-658DD533020D}"/>
              </a:ext>
            </a:extLst>
          </p:cNvPr>
          <p:cNvSpPr txBox="1"/>
          <p:nvPr/>
        </p:nvSpPr>
        <p:spPr>
          <a:xfrm>
            <a:off x="4752175" y="4686632"/>
            <a:ext cx="355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Дрейф Стокса:</a:t>
            </a:r>
          </a:p>
        </p:txBody>
      </p:sp>
      <p:pic>
        <p:nvPicPr>
          <p:cNvPr id="47" name="Рисунок 46" descr="\documentclass{article}&#10;\usepackage{amsfonts,amssymb,amsmath,bm}&#10;\pagestyle{empty}&#10;\begin{document}&#10;&#10;\begin{equation*}\label{eq:3}&#10;{\bm U}_{\scriptscriptstyle S}&#10;=&#10;\langle \bm V_{\scriptscriptstyle L} \rangle &#10;\end{equation*}&#10;&#10;&#10;\end{document}" title="IguanaTex Bitmap Display">
            <a:extLst>
              <a:ext uri="{FF2B5EF4-FFF2-40B4-BE49-F238E27FC236}">
                <a16:creationId xmlns:a16="http://schemas.microsoft.com/office/drawing/2014/main" id="{BE7AEB40-4B1F-4AF4-B524-D6BC9999B74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25" y="5224871"/>
            <a:ext cx="1128394" cy="257972"/>
          </a:xfrm>
          <a:prstGeom prst="rect">
            <a:avLst/>
          </a:prstGeom>
        </p:spPr>
      </p:pic>
      <p:pic>
        <p:nvPicPr>
          <p:cNvPr id="45" name="Рисунок 44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U_{\scriptscriptstyle S}&#10;=&#10;(kH)H\omega \,e^{2kz}&#10; \end{eqnarray*}&#10;&#10;&#10;\end{document}" title="IguanaTex Bitmap Display">
            <a:extLst>
              <a:ext uri="{FF2B5EF4-FFF2-40B4-BE49-F238E27FC236}">
                <a16:creationId xmlns:a16="http://schemas.microsoft.com/office/drawing/2014/main" id="{337C41DA-640C-42B9-8D6D-66E924DF072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9" y="2981590"/>
            <a:ext cx="2049523" cy="292571"/>
          </a:xfrm>
          <a:prstGeom prst="rect">
            <a:avLst/>
          </a:prstGeom>
        </p:spPr>
      </p:pic>
      <p:pic>
        <p:nvPicPr>
          <p:cNvPr id="8" name="Рисунок 7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i^x&#10;&amp;=&amp;&#10;\rho\int\limits_{-\infty}^0\mathrm{d}z \,&#10;U_{\scriptscriptstyle S}(z) &#10;\\[5pt]&#10;&amp;=&amp;&#10;\frac{(kH)^2\rho\omega}{2}&#10;\end{eqnarray*}&#10;&#10;&#10;\end{document}" title="IguanaTex Bitmap Display">
            <a:extLst>
              <a:ext uri="{FF2B5EF4-FFF2-40B4-BE49-F238E27FC236}">
                <a16:creationId xmlns:a16="http://schemas.microsoft.com/office/drawing/2014/main" id="{F59A32F7-F1AF-483D-BE03-D70BD4CB4EC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50" y="3977606"/>
            <a:ext cx="2464000" cy="17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62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58E6C-3A7B-4C09-905B-D61CB187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Импульс, энергия и их потоки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587A07-47C5-476C-8CB0-FEC22BEF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D9C26-4E67-4356-B890-97856AF5DBFF}"/>
              </a:ext>
            </a:extLst>
          </p:cNvPr>
          <p:cNvSpPr txBox="1"/>
          <p:nvPr/>
        </p:nvSpPr>
        <p:spPr>
          <a:xfrm>
            <a:off x="327936" y="1044114"/>
            <a:ext cx="49216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Импульс</a:t>
            </a:r>
            <a:r>
              <a:rPr lang="en-US" dirty="0"/>
              <a:t> </a:t>
            </a:r>
            <a:r>
              <a:rPr lang="ru-RU" dirty="0"/>
              <a:t>сосредоточен в </a:t>
            </a:r>
            <a:r>
              <a:rPr lang="ru-RU" dirty="0" err="1"/>
              <a:t>горбово</a:t>
            </a:r>
            <a:r>
              <a:rPr lang="ru-RU" dirty="0"/>
              <a:t>-впадинном слое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r>
              <a:rPr lang="ru-RU" dirty="0"/>
              <a:t>Поток импульса в </a:t>
            </a:r>
            <a:r>
              <a:rPr lang="ru-RU" dirty="0" err="1"/>
              <a:t>горбово</a:t>
            </a:r>
            <a:r>
              <a:rPr lang="ru-RU" dirty="0"/>
              <a:t>-впадинном слое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Поток импульса из объёма в слой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Закон сохранения импульса</a:t>
            </a:r>
          </a:p>
        </p:txBody>
      </p:sp>
      <p:pic>
        <p:nvPicPr>
          <p:cNvPr id="40" name="Рисунок 39" descr="\documentclass{article}&#10;\usepackage{amsfonts,amssymb,amsmath,bm}&#10;\pagestyle{empty}&#10;\begin{document}&#10;&#10;\begin{eqnarray*}&#10;\pi^\alpha &#10;&amp;=&amp;&#10;\rho\left\langle &#10;    \int\limits_{-\infty}^h&#10;    \mathrm{d}z\ &#10;    u^\alpha&#10;    \right\rangle_{\!\!t}&#10;\ \approx \&#10;\rho \big\langle h u^\alpha\big\vert_{z=0}\big\rangle&#10;\end{eqnarray*}&#10;&#10;&#10;\end{document}" title="IguanaTex Bitmap Display">
            <a:extLst>
              <a:ext uri="{FF2B5EF4-FFF2-40B4-BE49-F238E27FC236}">
                <a16:creationId xmlns:a16="http://schemas.microsoft.com/office/drawing/2014/main" id="{5B102A0B-8745-4CDC-A42F-69A5286525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9" y="1694408"/>
            <a:ext cx="4387289" cy="949417"/>
          </a:xfrm>
          <a:prstGeom prst="rect">
            <a:avLst/>
          </a:prstGeom>
        </p:spPr>
      </p:pic>
      <p:pic>
        <p:nvPicPr>
          <p:cNvPr id="24" name="Рисунок 23" descr="\documentclass{article}&#10;\usepackage{amsfonts,amssymb,amsmath,bm}&#10;\pagestyle{empty}&#10;\begin{document}&#10;&#10;\begin{eqnarray*}&#10;\pi^{\alpha \beta}&#10;&amp;\approx&amp;&#10;\rho\left\langle &#10;    hP\big\vert_{z=0}&#10;    \right\rangle_{\!t}\delta^{\alpha\beta}&#10;\end{eqnarray*}&#10;&#10;&#10;\end{document}" title="IguanaTex Bitmap Display">
            <a:extLst>
              <a:ext uri="{FF2B5EF4-FFF2-40B4-BE49-F238E27FC236}">
                <a16:creationId xmlns:a16="http://schemas.microsoft.com/office/drawing/2014/main" id="{24FB908E-6A78-4D94-B389-D3FDE31649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8" y="3123198"/>
            <a:ext cx="2795657" cy="348018"/>
          </a:xfrm>
          <a:prstGeom prst="rect">
            <a:avLst/>
          </a:prstGeom>
        </p:spPr>
      </p:pic>
      <p:pic>
        <p:nvPicPr>
          <p:cNvPr id="38" name="Рисунок 37" descr="\documentclass{article}&#10;\usepackage{amsfonts,amssymb,amsmath,bm}&#10;\pagestyle{empty}&#10;\begin{document}&#10;&#10;\begin{eqnarray*}&#10;\Pi^{\alpha z}&#10;&amp;\approx&amp;&#10;\rho\left\langle &#10;    u^\alpha u^z\big\vert_{z=0}&#10;    \right\rangle_{\!t}&#10;\end{eqnarray*}&#10;&#10;&#10;\end{document}" title="IguanaTex Bitmap Display">
            <a:extLst>
              <a:ext uri="{FF2B5EF4-FFF2-40B4-BE49-F238E27FC236}">
                <a16:creationId xmlns:a16="http://schemas.microsoft.com/office/drawing/2014/main" id="{BDEE0C56-479D-41EE-A4BF-C512AF1735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8" y="3994851"/>
            <a:ext cx="2589644" cy="33733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C025CCD-7649-431B-B4CA-875F49A89A6F}"/>
              </a:ext>
            </a:extLst>
          </p:cNvPr>
          <p:cNvSpPr/>
          <p:nvPr/>
        </p:nvSpPr>
        <p:spPr>
          <a:xfrm>
            <a:off x="838199" y="4951108"/>
            <a:ext cx="3770540" cy="859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 descr="\documentclass{article}&#10;\usepackage{amsfonts,amssymb,amsmath,bm}&#10;\pagestyle{empty}&#10;\begin{document}&#10;&#10;\begin{eqnarray*}&#10;    \partial_t\pi^\alpha &#10;    =&#10;    -\partial_\beta\pi^{\alpha\beta}&#10;    +\Pi^{\alpha z}&#10;\end{eqnarray*}&#10;&#10;&#10;\end{document}" title="IguanaTex Bitmap Display">
            <a:extLst>
              <a:ext uri="{FF2B5EF4-FFF2-40B4-BE49-F238E27FC236}">
                <a16:creationId xmlns:a16="http://schemas.microsoft.com/office/drawing/2014/main" id="{2CFF6E21-9667-4741-80B2-5F2F1159B52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62" y="5235087"/>
            <a:ext cx="2464511" cy="30527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3434FD4-10F7-4EDC-84D6-6F064E951A69}"/>
              </a:ext>
            </a:extLst>
          </p:cNvPr>
          <p:cNvSpPr txBox="1"/>
          <p:nvPr/>
        </p:nvSpPr>
        <p:spPr>
          <a:xfrm>
            <a:off x="6158596" y="1044114"/>
            <a:ext cx="492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Энергия запасена во всей толще волны:</a:t>
            </a:r>
          </a:p>
        </p:txBody>
      </p:sp>
      <p:pic>
        <p:nvPicPr>
          <p:cNvPr id="36" name="Рисунок 35" descr="\documentclass{article}&#10;\usepackage{amsfonts,amssymb,amsmath,bm}&#10;\pagestyle{empty}&#10;\begin{document}&#10;&#10;\begin{eqnarray*}&#10;    E = &#10;    \frac{\rho g \langle h^2\rangle_t}{2}&#10;    +&#10;    \rho \int \limits_{-\infty}^0\mathrm{d} z \,&#10;       \frac{\langle u^2\rangle_t}{2}&#10;\end{eqnarray*}&#10;&#10;&#10;\end{document}" title="IguanaTex Bitmap Display">
            <a:extLst>
              <a:ext uri="{FF2B5EF4-FFF2-40B4-BE49-F238E27FC236}">
                <a16:creationId xmlns:a16="http://schemas.microsoft.com/office/drawing/2014/main" id="{1590C2BC-FF3E-45ED-A198-6FFC8F169E1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93" y="1516049"/>
            <a:ext cx="3171057" cy="8853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E319D1-C142-41CA-BDAB-B55EDA028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0512" y="3586429"/>
            <a:ext cx="5413287" cy="23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96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186C6-3078-485E-9153-B716F2842937}"/>
              </a:ext>
            </a:extLst>
          </p:cNvPr>
          <p:cNvSpPr txBox="1"/>
          <p:nvPr/>
        </p:nvSpPr>
        <p:spPr>
          <a:xfrm>
            <a:off x="838199" y="1244140"/>
            <a:ext cx="8526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Бегущая волна</a:t>
            </a:r>
            <a:r>
              <a:rPr lang="en-US" dirty="0"/>
              <a:t>                               </a:t>
            </a:r>
            <a:r>
              <a:rPr lang="ru-RU" dirty="0"/>
              <a:t> </a:t>
            </a:r>
            <a:r>
              <a:rPr lang="en-US" dirty="0"/>
              <a:t>       </a:t>
            </a:r>
            <a:r>
              <a:rPr lang="ru-RU" dirty="0"/>
              <a:t>групповая гравитационных волн скорость </a:t>
            </a:r>
          </a:p>
          <a:p>
            <a:endParaRPr lang="ru-RU" dirty="0"/>
          </a:p>
          <a:p>
            <a:r>
              <a:rPr lang="ru-RU" dirty="0"/>
              <a:t>Импульс и поверхностный</a:t>
            </a:r>
            <a:r>
              <a:rPr lang="en-US" dirty="0"/>
              <a:t> (</a:t>
            </a:r>
            <a:r>
              <a:rPr lang="ru-RU" dirty="0"/>
              <a:t>в </a:t>
            </a:r>
            <a:r>
              <a:rPr lang="ru-RU" dirty="0" err="1"/>
              <a:t>горбово</a:t>
            </a:r>
            <a:r>
              <a:rPr lang="ru-RU" dirty="0"/>
              <a:t>-впадинном слое</a:t>
            </a:r>
            <a:r>
              <a:rPr lang="en-US" dirty="0"/>
              <a:t>)</a:t>
            </a:r>
            <a:r>
              <a:rPr lang="ru-RU" dirty="0"/>
              <a:t> поток импульса</a:t>
            </a:r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r>
              <a:rPr lang="ru-RU" dirty="0"/>
              <a:t>Энергия и поток энергии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62E34-4EB1-4CB7-BCB8-8058FA49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Импульс, энергия и их потоки в плоской волне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A80C24-1E22-4A0D-817A-94F25754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Рисунок 4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h = H e^{ikx - i\omega t},&#10; \end{eqnarray*}&#10;&#10;&#10;\end{document}" title="IguanaTex Bitmap Display">
            <a:extLst>
              <a:ext uri="{FF2B5EF4-FFF2-40B4-BE49-F238E27FC236}">
                <a16:creationId xmlns:a16="http://schemas.microsoft.com/office/drawing/2014/main" id="{4BA9FC6E-E080-47DD-9091-7E4B70FE91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11" y="1269998"/>
            <a:ext cx="1621333" cy="277333"/>
          </a:xfrm>
          <a:prstGeom prst="rect">
            <a:avLst/>
          </a:prstGeom>
        </p:spPr>
      </p:pic>
      <p:pic>
        <p:nvPicPr>
          <p:cNvPr id="11" name="Рисунок 10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i^x&#10;&amp;=&amp;&#10;\frac{(kH)^2\rho\omega}{2},&#10;\qquad &#10;\pi^{xx} = c_g \cdot \pi^x, &#10;\quad &#10;\Pi^{xz} = 0.&#10;\end{eqnarray*}&#10;&#10;&#10;\end{document}" title="IguanaTex Bitmap Display">
            <a:extLst>
              <a:ext uri="{FF2B5EF4-FFF2-40B4-BE49-F238E27FC236}">
                <a16:creationId xmlns:a16="http://schemas.microsoft.com/office/drawing/2014/main" id="{63CCB760-E3A8-4A81-8873-45DA05FA34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02" y="2250860"/>
            <a:ext cx="5356191" cy="554666"/>
          </a:xfrm>
          <a:prstGeom prst="rect">
            <a:avLst/>
          </a:prstGeom>
        </p:spPr>
      </p:pic>
      <p:pic>
        <p:nvPicPr>
          <p:cNvPr id="14" name="Рисунок 13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v_g = \frac{1}{2}\sqrt{\frac{g}{k}}&#10; \end{eqnarray*}&#10;&#10;&#10;\end{document}" title="IguanaTex Bitmap Display">
            <a:extLst>
              <a:ext uri="{FF2B5EF4-FFF2-40B4-BE49-F238E27FC236}">
                <a16:creationId xmlns:a16="http://schemas.microsoft.com/office/drawing/2014/main" id="{162E0664-402E-42D1-B594-DB9238FCCB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34" y="1122067"/>
            <a:ext cx="1212952" cy="607999"/>
          </a:xfrm>
          <a:prstGeom prst="rect">
            <a:avLst/>
          </a:prstGeom>
        </p:spPr>
      </p:pic>
      <p:pic>
        <p:nvPicPr>
          <p:cNvPr id="19" name="Рисунок 18" descr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E = \frac{\rho g H^2}{2},&#10;\qquad &#10;j_{\scriptscriptstyle E} = v_g \cdot E&#10;\end{eqnarray*}&#10;&#10;&#10;\end{document}" title="IguanaTex Bitmap Display">
            <a:extLst>
              <a:ext uri="{FF2B5EF4-FFF2-40B4-BE49-F238E27FC236}">
                <a16:creationId xmlns:a16="http://schemas.microsoft.com/office/drawing/2014/main" id="{7C0B216A-D721-49FE-818F-814018EB88C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78" y="3488542"/>
            <a:ext cx="3018668" cy="5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890719-1A6F-45B1-B074-1D34F274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Плоская волна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6F1450A-1AF9-45AF-86AA-7BA900734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Слабо вязкая жидкость, чистая поверхность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20BEB9-C876-46E4-9A36-BE61A947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СовГидро</a:t>
            </a:r>
            <a:r>
              <a:rPr lang="ru-RU" dirty="0"/>
              <a:t> 2024, 28 </a:t>
            </a:r>
            <a:r>
              <a:rPr lang="ru-RU" dirty="0" err="1"/>
              <a:t>авг</a:t>
            </a:r>
            <a:r>
              <a:rPr lang="ru-RU" dirty="0"/>
              <a:t>		Сергей Вергелес		Взаимодействие волн и течений	</a:t>
            </a:r>
            <a:fld id="{7A13017D-30CD-4DBD-8742-A62023CAB1A2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6832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43"/>
  <p:tag name="LAY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0 $$&#10;&#10;&#10;\end{document}"/>
  <p:tag name="IGUANATEXSIZE" val="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99291"/>
  <p:tag name="ORIGINALWIDTH" val="77.24032"/>
  <p:tag name="LATEXADDIN" val="\documentclass{article}&#10;\usepackage{amsmath,bm}&#10;\usepackage[dvipsnames]{xcolor}&#10;\pagestyle{empty}&#10;\begin{document}&#10;&#10;\textcolor{red!60!black}{&#10;\begin{eqnarray*}&#10;    {\bm u}&#10;\end{eqnarray*}}&#10;&#10;\end{document}"/>
  <p:tag name="IGUANATEXSIZE" val="20"/>
  <p:tag name="IGUANATEXCURSOR" val="17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0.18"/>
  <p:tag name="ORIGINALWIDTH" val="4132.733"/>
  <p:tag name="LATEXADDIN" val="\documentclass{article}&#10;\usepackage{amsmath,bm}&#10;\pagestyle{empty}&#10;\begin{document}&#10;&#10;&#10;\begin{equation*}&#10;    \begin{aligned}&#10;    (\partial_z^2-\hat\kappa^2)\varpi_{\scriptscriptstyle V}^z&#10;    = &amp; \ &#10;    - \nu^{-1}&#10;    \langle \varpi^\alpha \partial_\alpha u^z\rangle,&#10;    &amp; (1a)&#10;    \\[10pt]&#10;    \partial_z \varpi_{\scriptscriptstyle V}^z\Big\vert_{z=0}&#10;    = &amp; \&#10;    \Big((\partial_z \varpi^\alpha)(\partial_\alpha h)&#10;    -&#10;    \epsilon_{\alpha\gamma}&#10;    (\partial_\alpha u^\beta+\partial_\beta u^\alpha)&#10;    \partial_\beta \partial_\gamma h \Big)\Big\vert_{z=0}.\hskip30pt&#10;    &amp; (2a)&#10;    \end{aligned}&#10;\end{equation*}&#10;&#10;\end{document}"/>
  <p:tag name="IGUANATEXSIZE" val="20"/>
  <p:tag name="IGUANATEXCURSOR" val="634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6.9104"/>
  <p:tag name="ORIGINALWIDTH" val="3615.298"/>
  <p:tag name="LATEXADDIN" val="\documentclass{article}&#10;\usepackage{amsmath,bm}&#10;\pagestyle{empty}&#10;\begin{document}&#10;&#10;&#10;\begin{eqnarray*}&#10;    (\partial_z^2-\hat\kappa^2)\varpi_{\scriptscriptstyle V}^z&#10;    =&#10;    0,&#10;    \qquad&#10;    \partial_z \varpi_{\scriptscriptstyle V}^z\big\vert_{z=0}&#10;    =&#10;    f_{\varpi},&#10;    \\[5pt]&#10;    f_{\varpi}&#10;    =&#10;    \Bigg\langle&#10;    -\epsilon_{\alpha\gamma}&#10;    (\partial_\alpha u^\beta+\partial_\beta u^\alpha)\big\vert_{z=0}&#10;    \partial_\beta \partial_\gamma h&#10;    +&#10;    \int\limits_{-\infty}^0&#10;    \frac{\mathrm{d}z}{\nu}\ &#10;    \varpi^\alpha \partial_\alpha (u^z - \partial_t h)&#10;    \Bigg\rangle&#10;\end{eqnarray*}&#10;&#10;\end{document}"/>
  <p:tag name="IGUANATEXSIZE" val="20"/>
  <p:tag name="IGUANATEXCURSOR" val="37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34.9832"/>
  <p:tag name="LATEXADDIN" val="\documentclass{article}&#10;\usepackage{amsmath,bm}&#10;\usepackage[dvipsnames]{xcolor}&#10;\pagestyle{empty}&#10;\begin{document}&#10;&#10;\textcolor{red!60!black}{&#10;\begin{eqnarray*}&#10;    f_\varpi&#10;\end{eqnarray*}}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34.9832"/>
  <p:tag name="LATEXADDIN" val="\documentclass{article}&#10;\usepackage{amsmath,bm}&#10;\usepackage[dvipsnames]{xcolor}&#10;\pagestyle{empty}&#10;\begin{document}&#10;&#10;\textcolor{red!60!black}{&#10;\begin{eqnarray*}&#10;    f_\varpi&#10;\end{eqnarray*}}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24.4844"/>
  <p:tag name="LATEXADDIN" val="\documentclass{article}&#10;\usepackage{amsmath,bm}&#10;\usepackage[dvipsnames]{xcolor}&#10;\pagestyle{empty}&#10;\begin{document}&#10;&#10;\textcolor{red!60!black}{&#10;\begin{eqnarray*}&#10;    \tau^\alpha&#10;\end{eqnarray*}}&#10;&#10;\end{document}"/>
  <p:tag name="IGUANATEXSIZE" val="20"/>
  <p:tag name="IGUANATEXCURSOR" val="17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9.715"/>
  <p:tag name="ORIGINALWIDTH" val="1364.079"/>
  <p:tag name="LATEXADDIN" val="\documentclass{article}&#10;\usepackage{amsmath,bm}&#10;\pagestyle{empty}&#10;\begin{document}&#10;&#10;&#10;$$&#10;    f_\varpi&#10;    \ = \&#10;    \frac{1}{\nu\rho}\big(&#10;        \partial_x \tau^y - \partial_y \tau^x&#10;        \big).&#10;$$&#10;&#10;\end{document}"/>
  <p:tag name="IGUANATEXSIZE" val="20"/>
  <p:tag name="IGUANATEXCURSOR" val="182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953.1309"/>
  <p:tag name="LATEXADDIN" val="\documentclass{article}&#10;\usepackage{amsmath,bm}&#10;\pagestyle{empty}&#10;\begin{document}&#10;&#10;&#10;$$&#10;    \varpi_{\scriptscriptstyle V}^z (z)&#10;    =&#10;    \frac{1}{\hat\kappa}e^{\hat\kappa z}&#10;    f_\varpi.&#10;$$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898.013"/>
  <p:tag name="LATEXADDIN" val="\documentclass{article}&#10;\usepackage{amsmath,bm}&#10;\pagestyle{empty}&#10;\begin{document}&#10;&#10;&#10;$$&#10;    {\bm V}_{\scriptscriptstyle L}&#10;    =&#10;    {\bm V}&#10;    +&#10;    {\bm U}_{\scriptscriptstyle S},&#10;    \qquad&#10;    \varpi_{\scriptscriptstyle L}^z&#10;    =&#10;    \varpi_{\scriptscriptstyle V}^z&#10;    +&#10;    \varpi_{\scriptscriptstyle S}^z.&#10;$$&#10;&#10;\end{document}"/>
  <p:tag name="IGUANATEXSIZE" val="20"/>
  <p:tag name="IGUANATEXCURSOR" val="310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4807"/>
  <p:tag name="ORIGINALWIDTH" val="3531.309"/>
  <p:tag name="LATEXADDIN" val="\documentclass{article}&#10;\usepackage{amsmath,bm}&#10;\pagestyle{empty}&#10;\begin{document}&#10;&#10;&#10;$$&#10;    u^i (t, \bm r)&#10;    =&#10;    u^i (t, \bm r_0)+ \Sigma^{ij}(t,\bm r_0) (r^j - r_{0}^j) + \dots,&#10;    \hskip40pt &#10;    \Sigma^{ij} = \partial_j u^i&#10;$$&#10;&#10;\end{document}"/>
  <p:tag name="IGUANATEXSIZE" val="20"/>
  <p:tag name="IGUANATEXCURSOR" val="20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32,24598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\bm l $&#10;&#10;\end{document}"/>
  <p:tag name="IGUANATEXSIZE" val="20"/>
  <p:tag name="IGUANATEXCURSOR" val="2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786.277"/>
  <p:tag name="LATEXADDIN" val="\documentclass{article}&#10;\usepackage{amsmath,bm}&#10;\pagestyle{empty}&#10;\begin{document}&#10;&#10;&#10;\begin{eqnarray*}\label{wave:13}&#10;    \varpi_s^{z}&#10;    =&#10;    \epsilon_{\alpha \beta}&#10;    \bigg\langle&#10;        \left(\partial_{\alpha} h \right)&#10;        \left(\partial_{\beta} \partial_t h \right)\&#10;        +&#10;        \left(\partial_{\alpha}\partial_\gamma \frac{(1-\hat D)}{\hat k}h \right)&#10;        \left(\partial_{\beta} \partial_\gamma \partial_t \frac{(1-\hat D)}{\hat k}h \right)&#10;        \bigg\rangle.&#10;\end{eqnarray*}&#10;&#10;\end{document}"/>
  <p:tag name="IGUANATEXSIZE" val="20"/>
  <p:tag name="IGUANATEXCURSOR" val="128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.21"/>
  <p:tag name="ORIGINALWIDTH" val="1848.519"/>
  <p:tag name="LATEXADDIN" val="\documentclass{article}&#10;\usepackage{amsmath,bm}&#10;\pagestyle{empty}&#10;\begin{document}&#10;&#10;&#10;$$&#10;    \varpi_{\scriptscriptstyle V}^z (z)&#10;    =&#10;    \frac{e^{\hat k z}}{\hat k}&#10;    \epsilon_{\alpha\beta}&#10;    \Big\langle&#10;    (\hat \kappa \partial_{\alpha} h)(\partial_{\beta} \partial_t h )\Big\rangle.&#10;$$&#10;&#10;\end{document}"/>
  <p:tag name="IGUANATEXSIZE" val="20"/>
  <p:tag name="IGUANATEXCURSOR" val="153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133"/>
  <p:tag name="ORIGINALWIDTH" val="2131.234"/>
  <p:tag name="LATEXADDIN" val="\documentclass{article}&#10;\usepackage{amsmath,bm}&#10;\pagestyle{empty}&#10;\begin{document}&#10;&#10;&#10;$$&#10;    \varpi_{\scriptscriptstyle V}^z (0)&#10;    =&#10;    - \dfrac{1}{\sqrt{2}\, \gamma} H_1 H_2 \omega k^2 \sin(kx-ky).&#10;$$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535.2"/>
  <p:tag name="LATEXFORMWIDTH" val="897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126.734"/>
  <p:tag name="LATEXADDIN" val="\documentclass{article}&#10;\usepackage{amsmath,bm}&#10;\usepackage[dvipsnames]{xcolor}&#10;\pagestyle{empty}&#10;\begin{document}&#10;&#10;\textcolor{red!60!black}{&#10;$$&#10;    h&#10;    =&#10;    H_1 \cos(\omega t-kx)&#10;    +H_2 \cos(\omega t-ky).&#10;$$&#10;}&#10;&#10;\end{document}"/>
  <p:tag name="IGUANATEXSIZE" val="20"/>
  <p:tag name="IGUANATEXCURSOR" val="21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2192.726"/>
  <p:tag name="LATEXADDIN" val="\documentclass{article}&#10;\usepackage{amsmath,bm}&#10;\pagestyle{empty}&#10;\begin{document}&#10;&#10;&#10;$$&#10;    \varpi_{\scriptscriptstyle L}^z&#10;    =&#10;    -\big(\sqrt{2}+1\big)k^2H_1H_2\omega \sin\big(k(x-y)\big)&#10;$$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8.871"/>
  <p:tag name="ORIGINALWIDTH" val="2658.418"/>
  <p:tag name="LATEXADDIN" val="\documentclass{article}&#10;\usepackage{amsmath,bm}&#10;\pagestyle{empty}&#10;\begin{document}&#10;&#10;\begin{eqnarray*}&#10;    \varpi^{\scriptscriptstyle L}_z&#10;    &amp;=&amp;&#10;    2\epsilon_{\alpha \beta}&#10;    \frac{e^{\hat k z} }{\hat k}&#10;    \bigg\langle &#10;    \frac{(\partial_{\alpha} \partial_{\gamma} h)&#10;    (\partial_{\beta} \partial_{\gamma} \partial_t h)}{k}&#10;    \ + \&#10;    \\ &amp;&amp; \hskip70pt&#10;    \big(\partial_{\alpha}kh\big)&#10;    \big(\partial_{\beta} \partial_th \big)&#10;    \bigg\rangle&#10;    +&#10;    \\ \nonumber &amp;&amp;\hskip-30pt&#10;    + \&#10;    \epsilon_{\alpha \beta}e^{2kz}&#10;        \left\langle&#10;        \frac{\partial_{\alpha} \partial_\gamma h\,&#10;              \partial_{\beta} \partial_\gamma\partial_t h}{k}&#10;        +&#10;        \left(  \partial_{\alpha} h \right)&#10;        \left(  \partial_{\beta} \partial_t h \right)&#10;        \right\rangle.&#10;\end{eqnarray*}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539.4"/>
  <p:tag name="LATEXFORMWIDTH" val="897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,amssymb,amsmath,bm}&#10;%\usepackage{wrapfig}&#10;\usepackage{graphicx}&#10;\usepackage{color}&#10;%\usepackage[unicode=true]{hyperref}&#10;\usepackage{times}&#10;\usepackage{siunitx}&#10;\pagestyle{empty}&#10;\begin{document}&#10; \begin{equation*}&#10; h=H_1 \cos(\omega t-kx)&#10; +H_2 \cos(\omega t-ky)&#10; \label{boundary36}&#10; \end{equation*}&#10;\end{document}"/>
  <p:tag name="IGUANATEXSIZE" val="2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634.796"/>
  <p:tag name="LATEXADDIN" val="\documentclass{article}&#10;\usepackage{amsmath}&#10;\usepackage{amsfonts,amssymb,amsmath,bm}&#10;%\usepackage{wrapfig}&#10;\usepackage{graphicx}&#10;\usepackage{color}&#10;%\usepackage[unicode=true]{hyperref}&#10;\usepackage{times}&#10;\usepackage{siunitx}&#10;\pagestyle{empty}&#10;\begin{document}&#10; \begin{equation*}&#10; \varpi_{\scriptscriptstyle S}^z&#10;  \propto&#10;  - H_1 H_2 \omega k^2 \sin(kx-ky)&#10; \label{boundary37}&#10; \end{equation*}&#10;\end{document}"/>
  <p:tag name="IGUANATEXSIZE" val="20"/>
  <p:tag name="IGUANATEXCURSOR" val="312"/>
  <p:tag name="TRANSPARENCY" val="True"/>
  <p:tag name="FILENAME" val=""/>
  <p:tag name="LATEXENGINEID" val="0"/>
  <p:tag name="TEMPFOLDER" val="c:\temp\"/>
  <p:tag name="LATEXFORMHEIGHT" val="508.2"/>
  <p:tag name="LATEXFORMWIDTH" val="897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4856"/>
  <p:tag name="ORIGINALWIDTH" val="428.9464"/>
  <p:tag name="LATEXADDIN" val="\documentclass{article}&#10;\usepackage{amsmath}&#10;\pagestyle{empty}&#10;\begin{document}&#10;&#10;&#10;$\varpi_{\scriptscriptstyle S}^z$, a.u.&#10;&#10;\end{document}"/>
  <p:tag name="IGUANATEXSIZE" val="20"/>
  <p:tag name="IGUANATEXCURSOR" val="114"/>
  <p:tag name="TRANSPARENCY" val="True"/>
  <p:tag name="FILENAME" val=""/>
  <p:tag name="LATEXENGINEID" val="0"/>
  <p:tag name="TEMPFOLDER" val="c:\temp\"/>
  <p:tag name="LATEXFORMHEIGHT" val="490.2"/>
  <p:tag name="LATEXFORMWIDTH" val="897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,amssymb,amsmath,bm}&#10;%\usepackage{wrapfig}&#10;\usepackage{graphicx}&#10;\usepackage{color}&#10;%\usepackage[unicode=true]{hyperref}&#10;\usepackage{times}&#10;\usepackage{siunitx}&#10;\pagestyle{empty}&#10;\begin{document}&#10;&#10; \begin{equation*}&#10; h=H_1 \cos(\omega t) \cos(kx)&#10; +H_2 \cos(\omega t+\psi) \cos(ky)&#10; \label{boundary34}&#10; \end{equation*}&#10;&#10;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792.6509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\delta_{\scriptscriptstyle \perp}^{ij} = \delta^{ij}-\ell^i \ell^j$&#10;&#10;&#10;\end{document}"/>
  <p:tag name="IGUANATEXSIZE" val="20"/>
  <p:tag name="IGUANATEXCURSOR" val="277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2032.996"/>
  <p:tag name="LATEXADDIN" val="\documentclass{article}&#10;\usepackage{amsmath}&#10;\usepackage{amsfonts,amssymb,amsmath,bm}&#10;%\usepackage{wrapfig}&#10;\usepackage{graphicx}&#10;\usepackage{color}&#10;%\usepackage[unicode=true]{hyperref}&#10;\usepackage{times}&#10;\usepackage{siunitx}&#10;\pagestyle{empty}&#10;\begin{document}&#10;&#10; \begin{eqnarray*}&#10; \varpi_{\scriptscriptstyle S}^z\propto&#10; - &#10; \sin\psi H_1 H_2 \omega k^2 \sin(kx) \sin(ky)&#10; \label{boundary35}&#10; \end{eqnarray*}&#10;&#10;&#10;\end{document}"/>
  <p:tag name="IGUANATEXSIZE" val="20"/>
  <p:tag name="IGUANATEXCURSOR" val="313"/>
  <p:tag name="TRANSPARENCY" val="True"/>
  <p:tag name="FILENAME" val=""/>
  <p:tag name="LATEXENGINEID" val="0"/>
  <p:tag name="TEMPFOLDER" val="c:\temp\"/>
  <p:tag name="LATEXFORMHEIGHT" val="511.8"/>
  <p:tag name="LATEXFORMWIDTH" val="897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.49008"/>
  <p:tag name="ORIGINALWIDTH" val="428.9464"/>
  <p:tag name="LATEXADDIN" val="\documentclass{article}&#10;\usepackage{amsmath}&#10;\pagestyle{empty}&#10;\begin{document}&#10;&#10;&#10;$\varpi_{\scriptscriptstyle S}$, a.u.&#10;&#10;\end{document}"/>
  <p:tag name="IGUANATEXSIZE" val="20"/>
  <p:tag name="IGUANATEXCURSOR" val="111"/>
  <p:tag name="TRANSPARENCY" val="True"/>
  <p:tag name="FILENAME" val=""/>
  <p:tag name="LATEXENGINEID" val="0"/>
  <p:tag name="TEMPFOLDER" val="c:\temp\"/>
  <p:tag name="LATEXFORMHEIGHT" val="512.4"/>
  <p:tag name="LATEXFORMWIDTH" val="897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97.225"/>
  <p:tag name="ORIGINALWIDTH" val="2337.458"/>
  <p:tag name="LATEXADDIN" val="\documentclass{article}&#10;\usepackage[utf8]{inputenc}&#10;\usepackage[russian]{babel}&#10;\usepackage{amsfonts,amssymb,amsmath,bm}&#10;\pagestyle{empty}&#10;&#10;\textwidth 70mm&#10;\textheight 100mm&#10;&#10;\begin{document}&#10;&#10;\flushright Динамика завихренности&#10;\begin{eqnarray*}\label{eq:W''}&#10;    \partial_t \varpi_{\scriptscriptstyle V}^z&#10;    -&#10;    \nu \Delta \varpi_{\scriptscriptstyle V}^z&#10;    =&#10;    0,&#10;    \\[5pt]&#10;    \partial_z \varpi_{\scriptscriptstyle V}^z\big\vert_{z=0}&#10;    =&#10;    F \cdot \Lambda(x,y,,t)&#10;\end{eqnarray*}&#10;Влияние плёнки &#10;\begin{eqnarray*}\label{eq:W''}&#10;    F = 2 \nu k \left[1 + \frac{\varepsilon^2}{2 \sqrt{2} \gamma (\varepsilon^2-\varepsilon\sqrt{2}+1)} \right]&#10;\end{eqnarray*}&#10;Наложение волнами пространственной структуры&#10;\begin{eqnarray*}&#10;    \Lambda (x,y,t) = - H_1(t) H_2(t) \omega k^2 &#10;    \\ &#10;    \sin (kx) \sin (ky) \sin \psi.&#10;\end{eqnarray*}&#10;&#10;\end{document}"/>
  <p:tag name="IGUANATEXSIZE" val="20"/>
  <p:tag name="IGUANATEXCURSOR" val="152"/>
  <p:tag name="TRANSPARENCY" val="True"/>
  <p:tag name="FILENAME" val=""/>
  <p:tag name="LATEXENGINEID" val="0"/>
  <p:tag name="TEMPFOLDER" val="c:\temp\"/>
  <p:tag name="LATEXFORMHEIGHT" val="429.6"/>
  <p:tag name="LATEXFORMWIDTH" val="83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23921"/>
  <p:tag name="ORIGINALWIDTH" val="809.1488"/>
  <p:tag name="LATEXADDIN" val="\documentclass{article}&#10;\usepackage{amsmath,bm}&#10;\usepackage[dvipsnames]{xcolor}&#10;\pagestyle{empty}&#10;\begin{document}&#10;&#10;\textcolor{red!60!black}{&#10;$$&#10;    \varepsilon  = 0.53 \pm 0.02&#10;$$&#10;}&#10;&#10;\end{document}"/>
  <p:tag name="IGUANATEXSIZE" val="20"/>
  <p:tag name="IGUANATEXCURSOR" val="164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,9602"/>
  <p:tag name="ORIGINALWIDTH" val="2678,665"/>
  <p:tag name="LATEXADDIN" val="\documentclass{article}&#10;\usepackage{amsfonts,amssymb,amsmath,bm}&#10;\pagestyle{empty}&#10;\begin{document}&#10;&#10;\begin{equation*}\label{eq:W''}&#10; \frac{\omega''}{\omega}&#10; = - 2\gamma^2 \left(1 + \dfrac{1}{\gamma kL \sqrt{2}} \right) -\frac{\gamma}{2\sqrt{2}}\frac{\varepsilon^2}{(\varepsilon^2-\varepsilon\sqrt{2}+1)}&#10;\end{equation*}&#10;&#10;&#10;\end{document}"/>
  <p:tag name="IGUANATEXSIZE" val="20"/>
  <p:tag name="IGUANATEXCURSOR" val="3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.9602"/>
  <p:tag name="ORIGINALWIDTH" val="1297.338"/>
  <p:tag name="LATEXADDIN" val="\documentclass{article}&#10;\usepackage{amsfonts,amssymb,amsmath,bm}&#10;\pagestyle{empty}&#10;\begin{document}&#10;&#10;\begin{equation*}&#10;  \frac{||u^x||}{||u^z||}&#10;  =\displaystyle \frac{1}{\sqrt{\varepsilon^2-\varepsilon \sqrt{2}+1}}&#10;\end{equation*}&#10;&#10;&#10;\end{document}"/>
  <p:tag name="IGUANATEXSIZE" val="20"/>
  <p:tag name="IGUANATEXCURSOR" val="140"/>
  <p:tag name="TRANSPARENCY" val="True"/>
  <p:tag name="FILENAME" val=""/>
  <p:tag name="LATEXENGINEID" val="0"/>
  <p:tag name="TEMPFOLDER" val="c:\temp\"/>
  <p:tag name="LATEXFORMHEIGHT" val="504.6"/>
  <p:tag name="LATEXFORMWIDTH" val="723.6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2152,231"/>
  <p:tag name="LATEXADDIN" val="\documentclass{article}&#10;\usepackage{amsfonts,amssymb,amsmath,bm}&#10;\pagestyle{empty}&#10;\begin{document}&#10;&#10;$\Lambda(x) = - 4 H_1 H_2 \omega k^2 \cos^3 \theta \sin [2kx \sin \theta].$&#10;&#10;&#10;\end{document}"/>
  <p:tag name="IGUANATEXSIZE" val="20"/>
  <p:tag name="IGUANATEXCURSOR" val="1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1341.582"/>
  <p:tag name="LATEXADDIN" val="\documentclass{article}&#10;\usepackage{amsfonts,amssymb,amsmath,bm}&#10;\pagestyle{empty}&#10;\begin{document}&#10;&#10;$\varpi_{\scriptscriptstyle V}^z = \Lambda(x) \exp (2kz \sin \theta)$&#10;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1331.084"/>
  <p:tag name="LATEXADDIN" val="\documentclass{article}&#10;\usepackage{amsfonts,amssymb,amsmath,bm}&#10;\pagestyle{empty}&#10;\begin{document}&#10;&#10;\begin{equation*}\label{bc0}&#10;  \partial_z \varpi_{\scriptscriptstyle V}^z\vert_{z=0} = 2 k \sin \theta \, \Lambda(x)&#10;\end{equation*}&#10;&#10;&#10;\end{document}"/>
  <p:tag name="IGUANATEXSIZE" val="20"/>
  <p:tag name="IGUANATEXCURSOR" val="171"/>
  <p:tag name="TRANSPARENCY" val="True"/>
  <p:tag name="FILENAME" val=""/>
  <p:tag name="LATEXENGINEID" val="0"/>
  <p:tag name="TEMPFOLDER" val="c:\temp\"/>
  <p:tag name="LATEXFORMHEIGHT" val="312"/>
  <p:tag name="LATEXFORMWIDTH" val="537.6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066.367"/>
  <p:tag name="LATEXADDIN" val="\documentclass{article}&#10;\usepackage{amsfonts,amssymb,amsmath,bm}&#10;\pagestyle{empty}&#10;\begin{document}&#10;&#10;\begin{equation*}\label{diffusion}&#10;  \partial_t \varpi_{\scriptscriptstyle V}^z - \nu \nabla^2 \varpi_{\scriptscriptstyle V}^z = 0&#10;\end{equation*}&#10;&#10;&#10;\end{document}"/>
  <p:tag name="IGUANATEXSIZE" val="20"/>
  <p:tag name="IGUANATEXCURSOR" val="224"/>
  <p:tag name="TRANSPARENCY" val="True"/>
  <p:tag name="FILENAME" val=""/>
  <p:tag name="LATEXENGINEID" val="0"/>
  <p:tag name="TEMPFOLDER" val="c:\temp\"/>
  <p:tag name="LATEXFORMHEIGHT" val="408.6"/>
  <p:tag name="LATEXFORMWIDTH" val="541.8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09.4113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z=h(t,x,y).$&#10;&#10;\end{document}"/>
  <p:tag name="IGUANATEXSIZE" val="20"/>
  <p:tag name="IGUANATEXCURSOR" val="280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464,9419"/>
  <p:tag name="LATEXADDIN" val="\documentclass{article}&#10;\usepackage{amsfonts,amssymb,amsmath,bm}&#10;\pagestyle{empty}&#10;\begin{document}&#10;&#10;$\sim 1/(2k)$&#10;&#10;&#10;\end{document}"/>
  <p:tag name="IGUANATEXSIZE" val="20"/>
  <p:tag name="IGUANATEXCURSOR" val="1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842,1447"/>
  <p:tag name="LATEXADDIN" val="\documentclass{article}&#10;\usepackage{amsfonts,amssymb,amsmath,bm}&#10;\pagestyle{empty}&#10;\begin{document}&#10;&#10;$L = 1/(2k\sin \theta)$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773,9032"/>
  <p:tag name="LATEXADDIN" val="\documentclass{article}&#10;\usepackage{amsfonts,amssymb,amsmath,bm}&#10;\pagestyle{empty}&#10;\begin{document}&#10;&#10;$T_S \lesssim 1/(4 \nu k^2)$&#10;&#10;&#10;\end{document}"/>
  <p:tag name="IGUANATEXSIZE" val="20"/>
  <p:tag name="IGUANATEXCURSOR" val="1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1199,1"/>
  <p:tag name="LATEXADDIN" val="\documentclass{article}&#10;\usepackage{amsfonts,amssymb,amsmath,bm}&#10;\pagestyle{empty}&#10;\begin{document}&#10;&#10;$2 \theta = \pi/15, \quad H_1=H_2$&#10;&#10;&#10;\end{document}"/>
  <p:tag name="IGUANATEXSIZE" val="20"/>
  <p:tag name="IGUANATEXCURSOR" val="1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5.958"/>
  <p:tag name="ORIGINALWIDTH" val="1918.26"/>
  <p:tag name="LATEXADDIN" val="\documentclass{article}&#10;\usepackage{amsfonts,amssymb,amsmath,bm}&#10;\pagestyle{empty}&#10;\begin{document}&#10;&#10;\begin{equation*}\label{eq:film}&#10;  \dfrac{\varpi_{\scriptscriptstyle V}^{z,film}}{\varpi_{\scriptscriptstyle V}^z} = 1+ \dfrac{\varepsilon^2/\cos^2 \theta}{4 \sqrt{2} \gamma (\varepsilon^2-\varepsilon \sqrt{2}+1)}&#10;\end{equation*}&#10;&#10;&#10;\end{document}"/>
  <p:tag name="IGUANATEXSIZE" val="20"/>
  <p:tag name="IGUANATEXCURSOR" val="211"/>
  <p:tag name="TRANSPARENCY" val="True"/>
  <p:tag name="FILENAME" val=""/>
  <p:tag name="LATEXENGINEID" val="0"/>
  <p:tag name="TEMPFOLDER" val="c:\temp\"/>
  <p:tag name="LATEXFORMHEIGHT" val="408"/>
  <p:tag name="LATEXFORMWIDTH" val="589.2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9644"/>
  <p:tag name="ORIGINALWIDTH" val="2590.926"/>
  <p:tag name="LATEXADDIN" val="\documentclass{article}&#10;\usepackage{amsfonts,amssymb,amsmath,bm}&#10;\pagestyle{empty}&#10;\begin{document}&#10;&#10;$\varpi_{\scriptscriptstyle S}^z = \Lambda(x) \sin \theta \exp(2kz),$, \ \ \ \ \ \ \ \ \ \ \&#10;$\displaystyle \frac{\varpi_{\scriptscriptstyle S}^z}{\varpi_{\scriptscriptstyle V}^z} \sim \theta \ll1 $&#10;&#10;&#10;\end{document}"/>
  <p:tag name="IGUANATEXSIZE" val="20"/>
  <p:tag name="IGUANATEXCURSOR" val="2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2525.684"/>
  <p:tag name="LATEXADDIN" val="\documentclass{article}&#10;\usepackage{amsfonts,amssymb,amsmath,bm}&#10;\pagestyle{empty}&#10;\begin{document}&#10;&#10;\begin{equation*}&#10;   \partial_t {\bm V} &#10;   +&#10;   ({\bm V}\nabla) {\bm V}&#10;   +&#10;   \big\langle ({\bm u}\nabla){\bm u}\big\rangle&#10;   =&#10;   -\mathop{\mathrm{grad}}P + \nu \Delta {\bm V}&#10;\end{equation*}&#10;&#10;&#10;\end{document}"/>
  <p:tag name="IGUANATEXSIZE" val="20"/>
  <p:tag name="IGUANATEXCURSOR" val="281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584.9269"/>
  <p:tag name="LATEXADDIN" val="\documentclass{article}&#10;\usepackage{amsmath,bm}&#10;\usepackage[dvipsnames]{xcolor}&#10;\pagestyle{empty}&#10;\begin{document}&#10;&#10;\textcolor{red!60!black}{&#10;\begin{eqnarray*}&#10;    {\bm v} = {\bm u} + {\bm V}&#10;\end{eqnarray*}}&#10;&#10;\end{document}"/>
  <p:tag name="IGUANATEXSIZE" val="20"/>
  <p:tag name="IGUANATEXCURSOR" val="19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74.99063"/>
  <p:tag name="LATEXADDIN" val="\documentclass{article}&#10;\usepackage{amsmath,bm}&#10;\usepackage[dvipsnames]{xcolor}&#10;\pagestyle{empty}&#10;\begin{document}&#10;&#10;\textcolor{red!60!black}{&#10;\begin{eqnarray*}&#10;    \omega&#10;\end{eqnarray*}}&#10;&#10;\end{document}"/>
  <p:tag name="IGUANATEXSIZE" val="20"/>
  <p:tag name="IGUANATEXCURSOR" val="170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21.4099"/>
  <p:tag name="LATEXADDIN" val="\documentclass{article}&#10;\usepackage{amsmath,bm}&#10;\usepackage[dvipsnames]{xcolor}&#10;\pagestyle{empty}&#10;\begin{document}&#10;&#10;\textcolor{red!60!black}{&#10;\begin{eqnarray*}&#10;    T \sim V/|\partial_t{\bm V}|.&#10;\end{eqnarray*}}&#10;&#10;\end{document}"/>
  <p:tag name="IGUANATEXSIZE" val="20"/>
  <p:tag name="IGUANATEXCURSOR" val="193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.4608"/>
  <p:tag name="ORIGINALWIDTH" val="2077.99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&amp;\partial_t \bm v + (\bm v \nabla) \bm v&#10; = - \nabla P / \rho - g\textbf{e}_z + \nu \nabla^2 \bm v,&amp;\\&#10;&amp;\mathrm{div} \, \bm v = 0,&amp;&#10; \end{eqnarray*}&#10;&#10;&#10;\end{document}"/>
  <p:tag name="IGUANATEXSIZE" val="20"/>
  <p:tag name="IGUANATEXCURSOR" val="36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467.1916"/>
  <p:tag name="LATEXADDIN" val="\documentclass{article}&#10;\usepackage{amsmath,bm}&#10;\usepackage[dvipsnames]{xcolor}&#10;\pagestyle{empty}&#10;\begin{document}&#10;&#10;\textcolor{red!60!black}{&#10;\begin{eqnarray*}&#10;    \frac{1}{\omega T} \ll 1.&#10;\end{eqnarray*}}&#10;&#10;\end{document}"/>
  <p:tag name="IGUANATEXSIZE" val="20"/>
  <p:tag name="IGUANATEXCURSOR" val="189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9617"/>
  <p:tag name="ORIGINALWIDTH" val="3151.856"/>
  <p:tag name="LATEXADDIN" val="\documentclass{article}&#10;\usepackage{amsfonts,amssymb,amsmath,bm}&#10;\pagestyle{empty}&#10;\begin{document}&#10;&#10;\begin{equation*}&#10;   \partial_t {\bm V} &#10;   +&#10;   ({\bm V}\nabla) {\bm V}&#10;   =&#10;   -\mathop{\mathrm{grad}}\left(P+\frac{{\bm u}^2}{2}\right) &#10;   + &#10;   \nu \Delta {\bm V}&#10;   +&#10;   \big\langle [{\bm u}\times {\boldsymbol\varpi}^u]\big\rangle&#10;\end{equation*}&#10;&#10;&#10;\end{document}"/>
  <p:tag name="IGUANATEXSIZE" val="20"/>
  <p:tag name="IGUANATEXCURSOR" val="325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686.539"/>
  <p:tag name="LATEXADDIN" val="\documentclass{article}&#10;\usepackage{amsfonts,amssymb,amsmath,bm}&#10;\pagestyle{empty}&#10;\begin{document}&#10;&#10;\begin{equation*}&#10;   ({\bm u}\nabla){\bm u}&#10;   =&#10;   \mathop{\mathrm{grad}} {\bm u}^2/2 - [{\bm u}\times {\boldsymbol\varpi}^u]&#10;\end{equation*}&#10;&#10;&#10;\end{document}"/>
  <p:tag name="IGUANATEXSIZE" val="20"/>
  <p:tag name="IGUANATEXCURSOR" val="227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978.6276"/>
  <p:tag name="LATEXADDIN" val="\documentclass{article}&#10;\usepackage{amsfonts,amssymb,amsmath,bm}&#10;\usepackage[dvipsnames]{xcolor}&#10;\pagestyle{empty}&#10;\begin{document}&#10;&#10;\textcolor{red!60!black}{&#10;$&#10;   {\boldsymbol\varpi}_u &#10;   =&#10;   \mathop{\mathrm{rot}}{\bm u}&#10;$&#10;}$\ll ku$.&#10;&#10;\end{document}"/>
  <p:tag name="IGUANATEXSIZE" val="20"/>
  <p:tag name="IGUANATEXCURSOR" val="236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73.491"/>
  <p:tag name="LATEXADDIN" val="\documentclass{article}&#10;\usepackage{amsfonts,amssymb,amsmath,bm}&#10;\pagestyle{empty}&#10;\begin{document}&#10;&#10;\begin{equation*}&#10;   \partial_t {\boldsymbol\varpi}_u&#10;   =&#10;   \mathop{\mathrm{rot}}[{\bm v}\times {\boldsymbol\varpi}]&#10;   \ \approx \ &#10;   \mathop{\mathrm{rot}}[{\bm u}\times \mathop{\mathrm{rot}}{\bm V}].&#10;\end{equation*}&#10;&#10;&#10;\end{document}"/>
  <p:tag name="IGUANATEXSIZE" val="20"/>
  <p:tag name="IGUANATEXCURSOR" val="232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2560.93"/>
  <p:tag name="LATEXADDIN" val="\documentclass{article}&#10;\usepackage{amsfonts,amssymb,amsmath,bm}&#10;\pagestyle{empty}&#10;\usepackage[dvipsnames]{xcolor}&#10;\begin{document}&#10;&#10;\begin{equation*}&#10;   \partial_t {\bm V} &#10;   +&#10;   \big[\mathop{\mathrm{rot}}{\bm V}\times\big({\bm V}+\text{\textcolor{red!60!black}{${\bm U}_s$}}\big)\big]&#10;   =&#10;   -\mathop{\mathrm{grad}}\overline P   &#10;   + &#10;   \nu \Delta {\bm V}  &#10;\end{equation*}&#10;&#10;&#10;\end{document}"/>
  <p:tag name="IGUANATEXSIZE" val="20"/>
  <p:tag name="IGUANATEXCURSOR" val="397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2560.93"/>
  <p:tag name="LATEXADDIN" val="\documentclass{article}&#10;\usepackage{amsfonts,amssymb,amsmath,bm}&#10;\pagestyle{empty}&#10;\usepackage[dvipsnames]{xcolor}&#10;\begin{document}&#10;&#10;\begin{equation*}&#10;   \partial_t {\bm V} &#10;   +&#10;   \big[\mathop{\mathrm{rot}}{\bm V}\times\big({\bm V}+\text{\textcolor{red!60!black}{${\bm U}_s$}}\big)\big]&#10;   =&#10;   -\mathop{\mathrm{grad}}\overline P   &#10;   + &#10;   \nu \Delta {\bm V}  &#10;\end{equation*}&#10;&#10;&#10;\end{document}"/>
  <p:tag name="IGUANATEXSIZE" val="20"/>
  <p:tag name="IGUANATEXCURSOR" val="397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9857"/>
  <p:tag name="ORIGINALWIDTH" val="1376.828"/>
  <p:tag name="LATEXADDIN" val="\documentclass{article}&#10;\usepackage{amsfonts,amssymb,amsmath,bm}&#10;\pagestyle{empty}&#10;\usepackage[dvipsnames]{xcolor}&#10;\begin{document}&#10;&#10;\begin{equation*}&#10;   V^z = 0,&#10;   \qquad &#10;   \nu\partial_z V^\alpha = \tau^\alpha. &#10;\end{equation*}&#10;&#10;&#10;\end{document}"/>
  <p:tag name="IGUANATEXSIZE" val="20"/>
  <p:tag name="IGUANATEXCURSOR" val="180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281.9647"/>
  <p:tag name="LATEXADDIN" val="\documentclass{article}&#10;\usepackage{amsfonts,amssymb,amsmath,bm}&#10;\pagestyle{empty}&#10;\usepackage[dvipsnames]{xcolor}&#10;\begin{document}&#10;&#10;\begin{equation*}&#10;   z=0&#10;\end{equation*}&#10;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356.58"/>
  <p:tag name="LATEXADDIN" val="\documentclass{article}&#10;\usepackage{amsfonts,amssymb,amsmath,bm}&#10;\pagestyle{empty}&#10;\usepackage[dvipsnames]{xcolor}&#10;\begin{document}&#10;&#10;\textcolor{red!60!black}{&#10;\begin{equation*}&#10;   |{\boldsymbol \tau}|&#10;   \,\sim \,&#10;   \nu k U_s&#10;   \,\sim \,&#10;   \nu k^2 \,\omega\,\langle h^2\rangle&#10;\end{equation*}&#10;}&#10;&#10;\end{document}"/>
  <p:tag name="IGUANATEXSIZE" val="20"/>
  <p:tag name="IGUANATEXCURSOR" val="232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6"/>
  <p:tag name="LAYER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1750.281"/>
  <p:tag name="LATEXADDIN" val="\documentclass{article}&#10;\usepackage{amsfonts,amssymb,amsmath,bm}&#10;\pagestyle{empty}&#10;\usepackage[dvipsnames]{xcolor}&#10;\begin{document}&#10;&#10;\textcolor{red!60!black}{&#10;\begin{equation*}&#10;   |{\boldsymbol \tau}|&#10;   \,\sim \,&#10;   \nu k U_s /\gamma&#10;   \,\sim \,&#10;   \sqrt{\nu k^2} \,\omega^{3/2}\,\langle h^2\rangle&#10;\end{equation*}&#10;}&#10;&#10;\end{document}"/>
  <p:tag name="IGUANATEXSIZE" val="20"/>
  <p:tag name="IGUANATEXCURSOR" val="206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3.6933"/>
  <p:tag name="ORIGINALWIDTH" val="1471.316"/>
  <p:tag name="LATEXADDIN" val="\documentclass{article}&#10;\usepackage{amsfonts,amssymb,amsmath,bm}&#10;\pagestyle{empty}&#10;\usepackage[dvipsnames]{xcolor}&#10;\begin{document}&#10;&#10;\begin{equation*}&#10;   \left|\int\limits_{-\infty}^0\mathrm{d}z \,&#10;   [\mathop{\mathrm{rot}}{\bm V}\times {\bm U}_s]&#10;   \right| \ \sim \ |{\boldsymbol\tau}|&#10;\end{equation*}&#10;&#10;&#10;\end{document}"/>
  <p:tag name="IGUANATEXSIZE" val="20"/>
  <p:tag name="IGUANATEXCURSOR" val="267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482.1897"/>
  <p:tag name="LATEXADDIN" val="\documentclass{article}&#10;\usepackage{amsfonts,amssymb,amsmath,bm}&#10;\pagestyle{empty}&#10;\usepackage[dvipsnames]{xcolor}&#10;\begin{document}&#10;&#10;\textcolor{red!60!black}{&#10;\begin{equation*}&#10;   V\,U_s \sim \tau&#10;\end{equation*}&#10;}&#10;&#10;\end{document}"/>
  <p:tag name="IGUANATEXSIZE" val="20"/>
  <p:tag name="IGUANATEXCURSOR" val="196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99291"/>
  <p:tag name="ORIGINALWIDTH" val="71.99102"/>
  <p:tag name="LATEXADDIN" val="\documentclass{article}&#10;\usepackage{amsfonts,amssymb,amsmath,bm}&#10;\pagestyle{empty}&#10;\usepackage[dvipsnames]{xcolor}&#10;\begin{document}&#10;&#10;\textcolor{red!60!black}{&#10;\begin{equation*}&#10;   {\boldsymbol \tau}&#10;\end{equation*}&#10;}&#10;&#10;\end{document}"/>
  <p:tag name="IGUANATEXSIZE" val="20"/>
  <p:tag name="IGUANATEXCURSOR" val="180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462.6921"/>
  <p:tag name="LATEXADDIN" val="\documentclass{article}&#10;\usepackage{amsfonts,amssymb,amsmath,bm}&#10;\pagestyle{empty}&#10;\usepackage[dvipsnames]{xcolor}&#10;\begin{document}&#10;&#10;\textcolor{red!60!black}{&#10;\begin{equation*}&#10;   \nu k V \sim \tau&#10;\end{equation*}&#10;}&#10;&#10;\end{document}"/>
  <p:tag name="IGUANATEXSIZE" val="20"/>
  <p:tag name="IGUANATEXCURSOR" val="197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6.4454"/>
  <p:tag name="LATEXADDIN" val="\documentclass{article}&#10;\usepackage{amsfonts,amssymb,amsmath,bm}&#10;\pagestyle{empty}&#10;\usepackage[dvipsnames]{xcolor}&#10;\begin{document}&#10;&#10;\textcolor{red!60!black}{&#10;\begin{equation*}&#10;   kh \,\sim\,\gamma.&#10;\end{equation*}&#10;}&#10;&#10;\end{document}"/>
  <p:tag name="IGUANATEXSIZE" val="20"/>
  <p:tag name="IGUANATEXCURSOR" val="198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944.8819"/>
  <p:tag name="LATEXADDIN" val="\documentclass{article}&#10;\usepackage{amsfonts,amssymb,amsmath,bm}&#10;\pagestyle{empty}&#10;\usepackage[dvipsnames]{xcolor}&#10;\begin{document}&#10;&#10;\textcolor{red!60!black}{&#10;\begin{equation*}&#10;   \gamma = \sqrt{\nu k^2/\omega} \ll 1&#10;\end{equation*}&#10;}&#10;&#10;\end{document}"/>
  <p:tag name="IGUANATEXSIZE" val="20"/>
  <p:tag name="IGUANATEXCURSOR" val="216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651.6685"/>
  <p:tag name="LATEXADDIN" val="\documentclass{article}&#10;\usepackage{amsfonts,amssymb,amsmath,bm}&#10;\pagestyle{empty}&#10;\usepackage[dvipsnames]{xcolor}&#10;\begin{document}&#10;&#10;\textcolor{red!60!black}{&#10;\begin{equation*}&#10;   \nu \partial_z V^\alpha \sim \tau^\alpha&#10;\end{equation*}&#10;}&#10;&#10;\end{document}"/>
  <p:tag name="IGUANATEXSIZE" val="20"/>
  <p:tag name="IGUANATEXCURSOR" val="220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657.6678"/>
  <p:tag name="LATEXADDIN" val="\documentclass{article}&#10;\usepackage{amsfonts,amssymb,amsmath,bm}&#10;\pagestyle{empty}&#10;\usepackage[dvipsnames]{xcolor}&#10;\begin{document}&#10;&#10;\textcolor{red!60!black}{&#10;\begin{equation*}&#10;   U_s \sim k\omega \langle h^2\rangle &#10;\end{equation*}&#10;}&#10;&#10;\end{document}"/>
  <p:tag name="IGUANATEXSIZE" val="20"/>
  <p:tag name="IGUANATEXCURSOR" val="208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3.9408"/>
  <p:tag name="ORIGINALWIDTH" val="4152.231"/>
  <p:tag name="LATEXADDIN" val="\documentclass{article}&#10;\usepackage{amsfonts,amssymb,amsmath,bm}&#10;\pagestyle{empty}&#10;\usepackage[dvipsnames]{xcolor}&#10;\begin{document}&#10;&#10;\begin{equation*}&#10;   \begin{aligned}&#10;   \partial_t {\bm V} &#10;   +&#10;   \big[{\boldsymbol \Omega}\times\big({\bm V}+{\bm U}_s\big)\big]&#10;   = &amp;\ &#10;   -\mathop{\mathrm{grad}}\overline P,   &#10;   \hskip40pt &#10;   {\boldsymbol\Omega}&#10;   =&#10;   \mathop{\mathrm{rot}}{\bm V}&#10;   \\[10pt]&#10;   \partial_t {\bm \Omega}&#10;   +&#10;   \big(({\bm V}+{\bm U}_s)\cdot\nabla\big){\boldsymbol \Omega} &#10;   -&#10;   ({\boldsymbol \Omega}\cdot\nabla)({\bm V}+{\bm U}_s)&#10;   = &amp; \ 0&#10;   \end{aligned}&#10;\end{equation*}&#10;&#10;&#10;\end{document}"/>
  <p:tag name="IGUANATEXSIZE" val="20"/>
  <p:tag name="IGUANATEXCURSOR" val="564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342"/>
  <p:tag name="ORIGINALWIDTH" val="1445.819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uation*}&#10; \label{kinem}&#10; \partial_t h = v^z - v^x \partial_x h - v^y \partial_y h,&#10; \end{equation*}&#10;&#10;\end{document}"/>
  <p:tag name="IGUANATEXSIZE" val="20"/>
  <p:tag name="IGUANATEXCURSOR" val="34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4.9419"/>
  <p:tag name="ORIGINALWIDTH" val="3681.29"/>
  <p:tag name="LATEXADDIN" val="\documentclass{article}&#10;\usepackage{amsfonts,amssymb,amsmath,bm}&#10;\pagestyle{empty}&#10;\usepackage[dvipsnames]{xcolor}&#10;\begin{document}&#10;&#10;\begin{equation*}&#10;   \begin{aligned}&#10;   \partial_t \delta V^x&#10;   \ +\ \ \ \&#10;   \partial_z V_0\cdot \delta V^z&#10;   = &amp;\ 0,&#10;   \hskip40pt&#10;   \delta V^z = - \partial_y \Psi, \qquad &#10;   \delta V^y = \partial_z \Psi,&#10;   \\[10pt]&#10;   \partial_t \delta \Omega^x&#10;   \ +\ &#10;   \partial_z U_s \cdot \partial_y \delta V^x&#10;   = &amp; \ 0,&#10;   \hskip40pt&#10;   \delta \Omega^x = - \big(\partial_y^2 + \partial_z^2\big)\Psi.&#10;   \end{aligned}&#10;\end{equation*}&#10;&#10;&#10;\end{document}"/>
  <p:tag name="IGUANATEXSIZE" val="20"/>
  <p:tag name="IGUANATEXCURSOR" val="191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339.7076"/>
  <p:tag name="LATEXADDIN" val="\documentclass{article}&#10;\usepackage{amsfonts,amssymb,amsmath,bm}&#10;\pagestyle{empty}&#10;\usepackage[dvipsnames]{xcolor}&#10;\begin{document}&#10;&#10;\textcolor{red!60!black}{&#10;\begin{equation*}&#10;   \partial_t = \lambda&#10;\end{equation*}&#10;}&#10;&#10;\end{document}"/>
  <p:tag name="IGUANATEXSIZE" val="20"/>
  <p:tag name="IGUANATEXCURSOR" val="200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455.943"/>
  <p:tag name="LATEXADDIN" val="\documentclass{article}&#10;\usepackage{amsfonts,amssymb,amsmath,bm}&#10;\pagestyle{empty}&#10;\usepackage[dvipsnames]{xcolor}&#10;\begin{document}&#10;&#10;\textcolor{red!60!black}{&#10;\begin{equation*}&#10;   \partial_y = ik\theta&#10;\end{equation*}&#10;}&#10;&#10;\end{document}"/>
  <p:tag name="IGUANATEXSIZE" val="20"/>
  <p:tag name="IGUANATEXCURSOR" val="201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4457.443"/>
  <p:tag name="LATEXADDIN" val="\documentclass{article}&#10;\usepackage{amsfonts,amssymb,amsmath,bm}&#10;\pagestyle{empty}&#10;\usepackage[dvipsnames]{xcolor}&#10;\begin{document}&#10;&#10;&#10;\textcolor{red!60!black}{&#10;\begin{equation*}&#10;   \big(k^{-2}\partial_z^2 - \theta^2\big)\Psi&#10;   +&#10;   \mu^2 e^{2kz} \Psi &#10;   =&#10;   0,&#10;   \qquad &#10;   \Psi\big\vert_{z=0,-\infty}=0,&#10;   \hskip40pt &#10;   \lambda = &#10;   \frac{\sqrt{2}}{\mu} &#10;   \sqrt{\partial_z V_0 \cdot \omega} \,\cdot\, k H \cdot \theta&#10;\end{equation*}&#10;}&#10;&#10;&#10;\end{document}"/>
  <p:tag name="IGUANATEXSIZE" val="20"/>
  <p:tag name="IGUANATEXCURSOR" val="410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9861"/>
  <p:tag name="ORIGINALWIDTH" val="393.7008"/>
  <p:tag name="LATEXADDIN" val="\documentclass{article}&#10;\usepackage{amsfonts,amssymb,amsmath,bm}&#10;\pagestyle{empty}&#10;\usepackage[dvipsnames]{xcolor}&#10;\begin{document}&#10;&#10;\textcolor{red!60!black}{&#10;\begin{equation*}&#10;   \mu \approx 2.4&#10;\end{equation*}&#10;}&#10;&#10;\end{document}"/>
  <p:tag name="IGUANATEXSIZE" val="20"/>
  <p:tag name="IGUANATEXCURSOR" val="195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11.4361"/>
  <p:tag name="LATEXADDIN" val="\documentclass{article}&#10;\usepackage{amsfonts,amssymb,amsmath,bm}&#10;\pagestyle{empty}&#10;\usepackage[dvipsnames]{xcolor}&#10;\begin{document}&#10;&#10;\textcolor{red!60!black}{&#10;\begin{equation*}&#10;   {\mathrm J}_\theta(\mu) = 0&#10;\end{equation*}&#10;}&#10;&#10;\end{document}"/>
  <p:tag name="IGUANATEXSIZE" val="20"/>
  <p:tag name="IGUANATEXCURSOR" val="207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303.712"/>
  <p:tag name="LATEXADDIN" val="\documentclass{article}&#10;\usepackage{amsfonts,amssymb,amsmath,bm}&#10;\pagestyle{empty}&#10;\usepackage[dvipsnames]{xcolor}&#10;\begin{document}&#10;&#10;\textcolor{red!60!black}{&#10;\begin{equation*}&#10;   \theta \ll 1&#10;\end{equation*}&#10;}&#10;&#10;\end{document}"/>
  <p:tag name="IGUANATEXSIZE" val="20"/>
  <p:tag name="IGUANATEXCURSOR" val="190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83.23961"/>
  <p:tag name="LATEXADDIN" val="\documentclass{article}&#10;\usepackage{amsfonts,amssymb,amsmath,bm}&#10;\pagestyle{empty}&#10;\usepackage[dvipsnames]{xcolor}&#10;\begin{document}&#10;&#10;\textcolor{red!60!black}{&#10;\begin{equation*}&#10;   \Psi&#10;\end{equation*}&#10;}&#10;&#10;\end{document}"/>
  <p:tag name="IGUANATEXSIZE" val="20"/>
  <p:tag name="IGUANATEXCURSOR" val="184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06.9741"/>
  <p:tag name="LATEXADDIN" val="\documentclass{article}&#10;\usepackage{amsfonts,amssymb,amsmath,bm}&#10;\pagestyle{empty}&#10;\usepackage[dvipsnames]{xcolor}&#10;\begin{document}&#10;&#10;\textcolor{red!60!black}{&#10;\begin{equation*}&#10;   \delta V^x&#10;\end{equation*}&#10;}&#10;&#10;\end{document}"/>
  <p:tag name="IGUANATEXSIZE" val="20"/>
  <p:tag name="IGUANATEXCURSOR" val="190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287.589"/>
  <p:tag name="LATEXADDIN" val="\documentclass{article}&#10;\usepackage{amsfonts,amssymb,amsmath,bm}&#10;\pagestyle{empty}&#10;\usepackage[dvipsnames]{xcolor}&#10;\begin{document}&#10;&#10;\textcolor{blue!60!black}{&#10;\begin{equation*}&#10;   \partial_z V_0&#10;   \sim&#10;   k U_s&#10;   \sim&#10;   (kH)^2\cdot\omega&#10;\end{equation*}&#10;}&#10;&#10;\end{document}"/>
  <p:tag name="IGUANATEXSIZE" val="20"/>
  <p:tag name="IGUANATEXCURSOR" val="231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5.958"/>
  <p:tag name="ORIGINALWIDTH" val="1457.068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 \label{eq:DynBC_n}&#10; P - 2 \rho \nu \ell^i \ell^k \partial_i v^k&#10; =&#10;\sigma (\nabla \bm n),  \\&#10; \label{eq:DynBC_t}&#10; \delta_{\scriptscriptstyle \perp}^{ij} \ell^k (\partial_j v^k + \partial_k v^j) = 0.&#10; \end{eqnarray*}&#10;\end{document}&#10;&#10;"/>
  <p:tag name="IGUANATEXSIZE" val="20"/>
  <p:tag name="IGUANATEXCURSOR" val="41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.49307"/>
  <p:tag name="ORIGINALWIDTH" val="60.74244"/>
  <p:tag name="LATEXADDIN" val="\documentclass{article}&#10;\usepackage{amsfonts,amssymb,amsmath,bm}&#10;\pagestyle{empty}&#10;\usepackage[dvipsnames]{xcolor}&#10;\begin{document}&#10;&#10;\textcolor{blue!60!black}{&#10;\begin{equation*}&#10;   \tau&#10;\end{equation*}&#10;}&#10;&#10;\end{document}"/>
  <p:tag name="IGUANATEXSIZE" val="20"/>
  <p:tag name="IGUANATEXCURSOR" val="148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885.6393"/>
  <p:tag name="LATEXADDIN" val="\documentclass{article}&#10;\usepackage{amsfonts,amssymb,amsmath,bm}&#10;\pagestyle{empty}&#10;\usepackage[dvipsnames]{xcolor}&#10;\begin{document}&#10;&#10;\textcolor{blue!60!black}{&#10;\begin{equation*}&#10;   \lambda&#10;   \sim&#10;   (kH)^2\cdot \theta\cdot \omega&#10;\end{equation*}&#10;}&#10;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622.2"/>
  <p:tag name="LATEXFORMWIDTH" val="982.8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547.807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artial_t\phi &#10;= &#10;P/\rho + gz, \qquad \Delta \phi=0&#10; \end{eqnarray*}&#10;&#10;&#10;\end{document}"/>
  <p:tag name="IGUANATEXSIZE" val="20"/>
  <p:tag name="IGUANATEXCURSOR" val="34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1623.547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artial_t h = -\partial_z \phi, &#10;\qquad &#10;P = -\sigma \Delta^{\scriptscriptstyle \perp}h&#10; \end{eqnarray*}&#10;&#10;&#10;\end{document}"/>
  <p:tag name="IGUANATEXSIZE" val="20"/>
  <p:tag name="IGUANATEXCURSOR" val="377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4.7206"/>
  <p:tag name="ORIGINALWIDTH" val="1304.087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\bm \ell (t,x,y) =  \frac{(-\partial_x h, -\partial_y h, 1)}{\sqrt{1+(\nabla h)^2}}$\end{document}"/>
  <p:tag name="IGUANATEXSIZE" val="20"/>
  <p:tag name="IGUANATEXCURSOR" val="278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3.9183"/>
  <p:tag name="ORIGINALWIDTH" val="1910.011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h = \mathop{\mathrm{Re}} \big(H e^{ikx - i\omega t}\big),&#10;\\&#10;&amp;&amp;&#10;\phi = -i\frac{\omega H}{k} e^{ikx + kz - i\omega t},&#10;\\&#10;&amp;&amp;&#10;P = -\rho g z + (\rho g + \sigma k^2) e^{ikx + kz - i\omega t}.&#10; \end{eqnarray*}&#10;&#10;&#10;\end{document}"/>
  <p:tag name="IGUANATEXSIZE" val="20"/>
  <p:tag name="IGUANATEXCURSOR" val="371"/>
  <p:tag name="TRANSPARENCY" val="True"/>
  <p:tag name="FILENAME" val=""/>
  <p:tag name="LATEXENGINEID" val="0"/>
  <p:tag name="TEMPFOLDER" val="c:\temp\"/>
  <p:tag name="LATEXFORMHEIGHT" val="537"/>
  <p:tag name="LATEXFORMWIDTH" val="897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256.093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omega = \sqrt{gk \big(1+(\sigma/\rho)k^2\big)}&#10; \end{eqnarray*}&#10;&#10;&#10;\end{document}"/>
  <p:tag name="IGUANATEXSIZE" val="20"/>
  <p:tag name="IGUANATEXCURSOR" val="32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1256.093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uation*}&#10; \label{kinem}&#10; \partial_t h = -\partial_z\phi + \partial_\alpha \phi \,\partial_\alpha h,&#10; \end{equation*}&#10;&#10;\end{document}"/>
  <p:tag name="IGUANATEXSIZE" val="20"/>
  <p:tag name="IGUANATEXCURSOR" val="377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49.4188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 \label{eq:DynBC_n}&#10; P = \sigma (\nabla \bm n),  &#10; \end{eqnarray*}&#10;\end{document}"/>
  <p:tag name="IGUANATEXSIZE" val="20"/>
  <p:tag name="IGUANATEXCURSOR" val="313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1312.336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{\bm u} = -\mathop{\mathrm{grad}}\phi, \quad &#10;\Delta \phi = 0.&#10; \end{eqnarray*}&#10;&#10;&#10;\end{document}"/>
  <p:tag name="IGUANATEXSIZE" val="20"/>
  <p:tag name="IGUANATEXCURSOR" val="29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9625"/>
  <p:tag name="ORIGINALWIDTH" val="1259.843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artial_t\phi &#10;= &#10;\frac{(\nabla \phi)^2}{2}&#10;+&#10;\frac{P}{\rho} + gz&#10; \end{eqnarray*}&#10;&#10;&#10;\end{document}"/>
  <p:tag name="IGUANATEXSIZE" val="20"/>
  <p:tag name="IGUANATEXCURSOR" val="35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09.4113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z=h(t,x,y).$&#10;&#10;\end{document}"/>
  <p:tag name="IGUANATEXSIZE" val="20"/>
  <p:tag name="IGUANATEXCURSOR" val="280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401.95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&amp;&amp;\partial_t \bm u + (\bm u \nabla) \bm u&#10; = - \nabla P / \rho - g\textbf{e}_z &#10;\qquad &#10;\mathrm{div} \, \bm u = 0.&#10; \end{eqnarray*}&#10;&#10;&#10;\end{document}"/>
  <p:tag name="IGUANATEXSIZE" val="20"/>
  <p:tag name="IGUANATEXCURSOR" val="31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179"/>
  <p:tag name="ORIGINALWIDTH" val="733.4083"/>
  <p:tag name="LATEXADDIN" val="\documentclass{article}&#10;\usepackage{amsfonts,amssymb,amsmath,bm}&#10;\pagestyle{empty}&#10;\begin{document}&#10;&#10;\begin{equation*}\label{eq:Stokes}&#10;\frac{d \bm R}{dt} = \bm u (t, \bm R)&#10;\end{equation*}&#10;&#10;&#10;\end{document}"/>
  <p:tag name="IGUANATEXSIZE" val="20"/>
  <p:tag name="IGUANATEXCURSOR" val="162"/>
  <p:tag name="TRANSPARENCY" val="True"/>
  <p:tag name="FILENAME" val=""/>
  <p:tag name="LATEXENGINEID" val="0"/>
  <p:tag name="TEMPFOLDER" val="c:\temp\"/>
  <p:tag name="LATEXFORMHEIGHT" val="453"/>
  <p:tag name="LATEXFORMWIDTH" val="578.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465.317"/>
  <p:tag name="LATEXADDIN" val="\documentclass{article}&#10;\usepackage{amsfonts,amssymb,amsmath,bm}&#10;\pagestyle{empty}&#10;\begin{document}&#10;&#10;\begin{equation*}&#10;\bm u (\bm r) = \bm u (\bm r_0) + \hat{\Sigma} \cdot \delta \bm r + \dots&#10;\end{equation*}&#10;&#10;&#10;\end{document}"/>
  <p:tag name="IGUANATEXSIZE" val="20"/>
  <p:tag name="IGUANATEXCURSOR" val="164"/>
  <p:tag name="TRANSPARENCY" val="True"/>
  <p:tag name="FILENAME" val=""/>
  <p:tag name="LATEXENGINEID" val="0"/>
  <p:tag name="TEMPFOLDER" val="c:\temp\"/>
  <p:tag name="LATEXFORMHEIGHT" val="564"/>
  <p:tag name="LATEXFORMWIDTH" val="693.6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168.354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&amp;&amp; {\bm v} \to 0 &#10;\quad &#10;\text{at}&#10;\quad z\to -\infty.&#10; \end{eqnarray*}&#10;&#10;&#10;\end{document}"/>
  <p:tag name="IGUANATEXSIZE" val="20"/>
  <p:tag name="IGUANATEXCURSOR" val="342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,7154"/>
  <p:tag name="ORIGINALWIDTH" val="930,6336"/>
  <p:tag name="LATEXADDIN" val="\documentclass{article}&#10;\usepackage{amsfonts,amssymb,amsmath,bm}&#10;\pagestyle{empty}&#10;\begin{document}&#10;&#10;\begin{equation*}&#10;\delta {\bm R}_0 = \int \bm v (\bm r_0) dt&#10;\end{equation*}&#10;&#10;&#10;\end{document}"/>
  <p:tag name="IGUANATEXSIZE" val="20"/>
  <p:tag name="IGUANATEXCURSOR" val="1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040.87"/>
  <p:tag name="LATEXADDIN" val="\documentclass{article}&#10;\usepackage{amsfonts,amssymb,amsmath,bm}&#10;\pagestyle{empty}&#10;\begin{document}&#10;&#10;\begin{equation*}&#10;\delta {\bm R}_1 = \int \hat{\Sigma} \cdot \delta {\bm R}_0 dt&#10;\end{equation*}&#10;&#10;\end{document}"/>
  <p:tag name="IGUANATEXSIZE" val="20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561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445.069"/>
  <p:tag name="LATEXADDIN" val="\documentclass{article}&#10;\usepackage{amsfonts,amssymb,amsmath,bm}&#10;\pagestyle{empty}&#10;\begin{document}&#10;&#10;\begin{equation*}\label{eq:3}&#10;\bm V_{\scriptscriptstyle L} &#10;= &#10;\bm v (\bm r_0) + \hat{\Sigma} \cdot \delta {\bm R}_0 + \dots&#10;\end{equation*}&#10;&#10;&#10;\end{document}"/>
  <p:tag name="IGUANATEXSIZE" val="20"/>
  <p:tag name="IGUANATEXCURSOR" val="193"/>
  <p:tag name="TRANSPARENCY" val="True"/>
  <p:tag name="FILENAME" val=""/>
  <p:tag name="LATEXENGINEID" val="0"/>
  <p:tag name="TEMPFOLDER" val="c:\temp\"/>
  <p:tag name="LATEXFORMHEIGHT" val="532.2"/>
  <p:tag name="LATEXFORMWIDTH" val="6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298"/>
  <p:tag name="ORIGINALWIDTH" val="997.3754"/>
  <p:tag name="LATEXADDIN" val="\documentclass{article}&#10;\usepackage{amsfonts,amssymb,amsmath,bm}&#10;\pagestyle{empty}&#10;\begin{document}&#10;&#10;\begin{equation*}&#10;\hat{\Sigma} &#10;=&#10;\big(\mathop{\mathrm{grad}}{\bm v}\big)^{\scriptscriptstyle T} ({\bm r}_0)&#10;\end{equation*}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506.4"/>
  <p:tag name="LATEXFORMWIDTH" val="632.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4829"/>
  <p:tag name="ORIGINALWIDTH" val="797.9002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h = H e^{ikx - i\omega t},&#10; \end{eqnarray*}&#10;&#10;&#10;\end{document}"/>
  <p:tag name="IGUANATEXSIZE" val="20"/>
  <p:tag name="IGUANATEXCURSOR" val="319"/>
  <p:tag name="TRANSPARENCY" val="True"/>
  <p:tag name="FILENAME" val=""/>
  <p:tag name="LATEXENGINEID" val="0"/>
  <p:tag name="TEMPFOLDER" val="c:\temp\"/>
  <p:tag name="LATEXFORMHEIGHT" val="537"/>
  <p:tag name="LATEXFORMWIDTH" val="897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54.9306"/>
  <p:tag name="LATEXADDIN" val="\documentclass{article}&#10;\usepackage{amsfonts,amssymb,amsmath,bm}&#10;\pagestyle{empty}&#10;\begin{document}&#10;&#10;\begin{equation*}\label{eq:3}&#10;{\bm U}_{\scriptscriptstyle S}&#10;=&#10;\langle \bm V_{\scriptscriptstyle L} \rangle &#10;\end{equation*}&#10;&#10;&#10;\end{document}"/>
  <p:tag name="IGUANATEXSIZE" val="20"/>
  <p:tag name="IGUANATEXCURSOR" val="137"/>
  <p:tag name="TRANSPARENCY" val="True"/>
  <p:tag name="FILENAME" val=""/>
  <p:tag name="LATEXENGINEID" val="0"/>
  <p:tag name="TEMPFOLDER" val="c:\temp\"/>
  <p:tag name="LATEXFORMHEIGHT" val="603.6"/>
  <p:tag name="LATEXFORMWIDTH" val="776.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008.624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U_{\scriptscriptstyle S}&#10;=&#10;(kH)H\omega \,e^{2kz}&#10; \end{eqnarray*}&#10;&#10;&#10;\end{document}"/>
  <p:tag name="IGUANATEXSIZE" val="20"/>
  <p:tag name="IGUANATEXCURSOR" val="293"/>
  <p:tag name="TRANSPARENCY" val="True"/>
  <p:tag name="FILENAME" val=""/>
  <p:tag name="LATEXENGINEID" val="0"/>
  <p:tag name="TEMPFOLDER" val="c:\temp\"/>
  <p:tag name="LATEXFORMHEIGHT" val="537"/>
  <p:tag name="LATEXFORMWIDTH" val="897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9.895"/>
  <p:tag name="ORIGINALWIDTH" val="1212.598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i^x&#10;&amp;=&amp;&#10;\rho\int\limits_{-\infty}^0\mathrm{d}z \,&#10;U_{\scriptscriptstyle S}(z) &#10;\\[5pt]&#10;&amp;=&amp;&#10;\frac{(kH)^2\rho\omega}{2}&#10;\end{eqnarray*}&#10;&#10;&#10;\end{document}"/>
  <p:tag name="IGUANATEXSIZE" val="20"/>
  <p:tag name="IGUANATEXCURSOR" val="342"/>
  <p:tag name="TRANSPARENCY" val="True"/>
  <p:tag name="FILENAME" val=""/>
  <p:tag name="LATEXENGINEID" val="0"/>
  <p:tag name="TEMPFOLDER" val="c:\temp\"/>
  <p:tag name="LATEXFORMHEIGHT" val="537"/>
  <p:tag name="LATEXFORMWIDTH" val="897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6.4417"/>
  <p:tag name="ORIGINALWIDTH" val="2155.98"/>
  <p:tag name="LATEXADDIN" val="\documentclass{article}&#10;\usepackage{amsfonts,amssymb,amsmath,bm}&#10;\pagestyle{empty}&#10;\begin{document}&#10;&#10;\begin{eqnarray*}&#10;\pi^\alpha &#10;&amp;=&amp;&#10;\rho\left\langle &#10;    \int\limits_{-\infty}^h&#10;    \mathrm{d}z\ &#10;    u^\alpha&#10;    \right\rangle_{\!\!t}&#10;\ \approx \&#10;\rho \big\langle h u^\alpha\big\vert_{z=0}\big\rangle&#10;\end{eqnarray*}&#10;&#10;&#10;\end{document}"/>
  <p:tag name="IGUANATEXSIZE" val="20"/>
  <p:tag name="IGUANATEXCURSOR" val="204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.9787"/>
  <p:tag name="ORIGINALWIDTH" val="1373.828"/>
  <p:tag name="LATEXADDIN" val="\documentclass{article}&#10;\usepackage{amsfonts,amssymb,amsmath,bm}&#10;\pagestyle{empty}&#10;\begin{document}&#10;&#10;\begin{eqnarray*}&#10;\pi^{\alpha \beta}&#10;&amp;\approx&amp;&#10;\rho\left\langle &#10;    hP\big\vert_{z=0}&#10;    \right\rangle_{\!t}\delta^{\alpha\beta}&#10;\end{eqnarray*}&#10;&#10;&#10;\end{document}"/>
  <p:tag name="IGUANATEXSIZE" val="20"/>
  <p:tag name="IGUANATEXCURSOR" val="187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.73976"/>
  <p:tag name="ORIGINALWIDTH" val="59.99252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usepackage{xcolor}&#10;\begin{document}&#10;&#10;\textcolor{red!30!black}{$\rho$}&#10;&#10;&#10;\end{document}"/>
  <p:tag name="IGUANATEXSIZE" val="20"/>
  <p:tag name="IGUANATEXCURSOR" val="320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1272.591"/>
  <p:tag name="LATEXADDIN" val="\documentclass{article}&#10;\usepackage{amsfonts,amssymb,amsmath,bm}&#10;\pagestyle{empty}&#10;\begin{document}&#10;&#10;\begin{eqnarray*}&#10;\Pi^{\alpha z}&#10;&amp;\approx&amp;&#10;\rho\left\langle &#10;    u^\alpha u^z\big\vert_{z=0}&#10;    \right\rangle_{\!t}&#10;\end{eqnarray*}&#10;&#10;&#10;\end{document}"/>
  <p:tag name="IGUANATEXSIZE" val="20"/>
  <p:tag name="IGUANATEXCURSOR" val="167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1211.099"/>
  <p:tag name="LATEXADDIN" val="\documentclass{article}&#10;\usepackage{amsfonts,amssymb,amsmath,bm}&#10;\pagestyle{empty}&#10;\begin{document}&#10;&#10;\begin{eqnarray*}&#10;    \partial_t\pi^\alpha &#10;    =&#10;    -\partial_\beta\pi^{\alpha\beta}&#10;    +\Pi^{\alpha z}&#10;\end{eqnarray*}&#10;&#10;&#10;\end{document}"/>
  <p:tag name="IGUANATEXSIZE" val="20"/>
  <p:tag name="IGUANATEXCURSOR" val="205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4.9456"/>
  <p:tag name="ORIGINALWIDTH" val="1558.305"/>
  <p:tag name="LATEXADDIN" val="\documentclass{article}&#10;\usepackage{amsfonts,amssymb,amsmath,bm}&#10;\pagestyle{empty}&#10;\begin{document}&#10;&#10;\begin{eqnarray*}&#10;    E = &#10;    \frac{\rho g \langle h^2\rangle_t}{2}&#10;    +&#10;    \rho \int \limits_{-\infty}^0\mathrm{d} z \,&#10;       \frac{\langle u^2\rangle_t}{2}&#10;\end{eqnarray*}&#10;&#10;&#10;\end{document}"/>
  <p:tag name="IGUANATEXSIZE" val="20"/>
  <p:tag name="IGUANATEXCURSOR" val="247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4829"/>
  <p:tag name="ORIGINALWIDTH" val="797.9002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h = H e^{ikx - i\omega t},&#10; \end{eqnarray*}&#10;&#10;&#10;\end{document}"/>
  <p:tag name="IGUANATEXSIZE" val="20"/>
  <p:tag name="IGUANATEXCURSOR" val="319"/>
  <p:tag name="TRANSPARENCY" val="True"/>
  <p:tag name="FILENAME" val=""/>
  <p:tag name="LATEXENGINEID" val="0"/>
  <p:tag name="TEMPFOLDER" val="c:\temp\"/>
  <p:tag name="LATEXFORMHEIGHT" val="537"/>
  <p:tag name="LATEXFORMWIDTH" val="897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2635.92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\pi^x&#10;&amp;=&amp;&#10;\frac{(kH)^2\rho\omega}{2},&#10;\qquad &#10;\pi^{xx} = c_g \cdot \pi^x, &#10;\quad &#10;\Pi^{xz} = 0.&#10;\end{eqnarray*}&#10;&#10;&#10;\end{document}"/>
  <p:tag name="IGUANATEXSIZE" val="20"/>
  <p:tag name="IGUANATEXCURSOR" val="384"/>
  <p:tag name="TRANSPARENCY" val="True"/>
  <p:tag name="FILENAME" val=""/>
  <p:tag name="LATEXENGINEID" val="0"/>
  <p:tag name="TEMPFOLDER" val="c:\temp\"/>
  <p:tag name="LATEXFORMHEIGHT" val="537"/>
  <p:tag name="LATEXFORMWIDTH" val="897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596.9254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&amp;&amp;&#10;v_g = \frac{1}{2}\sqrt{\frac{g}{k}}&#10; \end{eqnarray*}&#10;&#10;&#10;\end{document}"/>
  <p:tag name="IGUANATEXSIZE" val="20"/>
  <p:tag name="IGUANATEXCURSOR" val="325"/>
  <p:tag name="TRANSPARENCY" val="True"/>
  <p:tag name="FILENAME" val=""/>
  <p:tag name="LATEXENGINEID" val="0"/>
  <p:tag name="TEMPFOLDER" val="c:\temp\"/>
  <p:tag name="LATEXFORMHEIGHT" val="537"/>
  <p:tag name="LATEXFORMWIDTH" val="897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1485.564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 &#10;E = \frac{\rho g H^2}{2},&#10;\qquad &#10;j_{\scriptscriptstyle E} = v_g \cdot E&#10;\end{eqnarray*}&#10;&#10;&#10;\end{document}"/>
  <p:tag name="IGUANATEXSIZE" val="20"/>
  <p:tag name="IGUANATEXCURSOR" val="310"/>
  <p:tag name="TRANSPARENCY" val="True"/>
  <p:tag name="FILENAME" val=""/>
  <p:tag name="LATEXENGINEID" val="0"/>
  <p:tag name="TEMPFOLDER" val="c:\temp\"/>
  <p:tag name="LATEXFORMHEIGHT" val="537"/>
  <p:tag name="LATEXFORMWIDTH" val="897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2.1822"/>
  <p:tag name="ORIGINALWIDTH" val="2758.155"/>
  <p:tag name="LATEXADDIN" val="\documentclass{article}&#10;\usepackage{amsmath}&#10;\pagestyle{empty}&#10;\begin{document}&#10;&#10; \begin{eqnarray*}&#10; \label{linear}&#10; u^{\alpha} = \nu [(\hat{\kappa}^2 + \hat{k}^2)/\hat{k}] \exp ({\hat{k}z}) \partial_{\alpha} h - 2 \nu \hat{\kappa} \exp ({\hat{\kappa} z})  \partial_{\alpha} h, \quad &amp;&amp;&#10; \\ \label{linear1}&#10; u^z = \nu (\hat{\kappa}^2 + \hat{k}^2) \exp ({\hat{k}z}) h - 2 \nu \hat{k}^2 \exp ({\hat{\kappa} z}) h, \quad &amp;&amp;&#10; \\  \label{linear2}&#10; \varpi^{\alpha}= 2 \epsilon_{\alpha \beta} \exp (\hat{\kappa}z) \partial_{\beta} \partial_t h, \quad &amp;&amp;&#10; \end{eqnarray*}&#10;&#10;\end{document}"/>
  <p:tag name="IGUANATEXSIZE" val="20"/>
  <p:tag name="IGUANATEXCURSOR" val="310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z&#10;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0$&#10;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59.2426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usepackage{xcolor}&#10;\begin{document}&#10;&#10;\textcolor{red!30!black}{$\nu$}&#10;&#10;&#10;\end{document}"/>
  <p:tag name="IGUANATEXSIZE" val="20"/>
  <p:tag name="IGUANATEXCURSOR" val="318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-\frac{\gamma}{k}$&#10;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-\frac{1}{k}$&#10;&#10;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|\nabla h|\ll1, \quad \gamma = \sqrt{\nu k^2/\omega} \ll 1$&#10;&#10;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4.4544"/>
  <p:tag name="ORIGINALWIDTH" val="1163.105"/>
  <p:tag name="LATEXADDIN" val="\documentclass{article}&#10;\usepackage{amsmath}&#10;\pagestyle{empty}&#10;\begin{document}&#10;&#10;&#10;\begin{eqnarray*}&#10;    u^x &amp; = &amp; -\partial_x \phi + \partial_z \psi,&#10;    \\[5pt]&#10;    u^z &amp; = &amp; -\partial_z \phi - \partial_x \psi.&#10;\end{eqnarray*}&#10;&#10;\end{document}"/>
  <p:tag name="IGUANATEXSIZE" val="20"/>
  <p:tag name="IGUANATEXCURSOR" val="82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60.405"/>
  <p:tag name="LATEXADDIN" val="\documentclass{article}&#10;\usepackage{amsmath}&#10;\pagestyle{empty}&#10;\begin{document}&#10;&#10;&#10;\begin{eqnarray*}&#10;    \phi \ \propto \ \exp(kz).&#10;\end{eqnarray*}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.7116"/>
  <p:tag name="ORIGINALWIDTH" val="1037.12"/>
  <p:tag name="LATEXADDIN" val="\documentclass{article}&#10;\usepackage{amsmath}&#10;\pagestyle{empty}&#10;\begin{document}&#10;&#10;&#10;\begin{eqnarray*}&#10;    \psi \ \propto \ \exp\left(\frac{kz}{\gamma \sqrt{2}}\right).&#10;\end{eqnarray*}&#10;&#10;\end{document}"/>
  <p:tag name="IGUANATEXSIZE" val="20"/>
  <p:tag name="IGUANATEXCURSOR" val="107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0.4274"/>
  <p:tag name="ORIGINALWIDTH" val="1497.563"/>
  <p:tag name="LATEXADDIN" val="\documentclass{article}&#10;\usepackage{amsmath}&#10;\pagestyle{empty}&#10;\begin{document}&#10;&#10;&#10;\begin{eqnarray*}&#10;    \omega^{\prime\prime} &#10;    &amp;= &amp;&#10;    -2\nu k^2, &#10;    \\[10pt] \hskip-40pt &#10;    \frac{|\omega^{\prime\prime}|}{\omega}&#10;    &amp;= &amp;&#10;    \frac{2\nu k^2}{\omega}&#10;    = &#10;    2\gamma^2&#10;    \ll 1.&#10;\end{eqnarray*}&#10;&#10;\end{document}"/>
  <p:tag name="IGUANATEXSIZE" val="20"/>
  <p:tag name="IGUANATEXCURSOR" val="289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548.1815"/>
  <p:tag name="LATEXADDIN" val="\documentclass{article}&#10;\usepackage{amsmath,bm}&#10;\pagestyle{empty}&#10;\begin{document}&#10;&#10;&#10;\begin{eqnarray*}&#10;    {\bm\varpi} = \mathop{\mathrm{rot}}{\bm u}&#10;\end{eqnarray*}&#10;&#10;\end{document}"/>
  <p:tag name="IGUANATEXSIZE" val="20"/>
  <p:tag name="IGUANATEXCURSOR" val="149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hat k=\sqrt{-\partial_x^2-\partial_y^2}$, $\hat\kappa = \sqrt{\partial_t/\nu + \hat{k}^2}.$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1211.099"/>
  <p:tag name="LATEXADDIN" val="\documentclass{article}&#10;\usepackage{amsfonts,amssymb,amsmath,bm}&#10;\pagestyle{empty}&#10;\begin{document}&#10;&#10;\begin{eqnarray*}&#10;    \partial_t\pi^\alpha &#10;    =&#10;    -\partial_\beta\pi^{\alpha\beta}&#10;    +\Pi^{\alpha z}&#10;\end{eqnarray*}&#10;&#10;&#10;\end{document}"/>
  <p:tag name="IGUANATEXSIZE" val="20"/>
  <p:tag name="IGUANATEXCURSOR" val="205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4"/>
  <p:tag name="ORIGINALWIDTH" val="57.74276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usepackage{xcolor}&#10;\begin{document}&#10;&#10;\textcolor{red!30!black}{$g$}&#10;&#10;&#10;\end{document}"/>
  <p:tag name="IGUANATEXSIZE" val="20"/>
  <p:tag name="IGUANATEXCURSOR" val="31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584.9269"/>
  <p:tag name="LATEXADDIN" val="\documentclass{article}&#10;\usepackage{amsfonts,amssymb,amsmath,bm}&#10;\usepackage[dvipsnames]{xcolor}&#10;\pagestyle{empty}&#10;\begin{document}&#10;&#10;&#10;&#10;\textcolor{red!60!black}{$&#10;   {\bm v} = {\bm u} + {\bm V}&#10;   $}&#10;&#10;&#10;\end{document}"/>
  <p:tag name="IGUANATEXSIZE" val="20"/>
  <p:tag name="IGUANATEXCURSOR" val="167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99291"/>
  <p:tag name="ORIGINALWIDTH" val="77.24032"/>
  <p:tag name="LATEXADDIN" val="\documentclass{article}&#10;\usepackage{amsfonts,amssymb,amsmath,bm}&#10;\usepackage[dvipsnames]{xcolor}&#10;\pagestyle{empty}&#10;\begin{document}&#10;&#10;&#10;&#10;\textcolor{red!60!black}{$&#10;   {\bm u}&#10;   $}&#10;&#10;&#10;\end{document}"/>
  <p:tag name="IGUANATEXSIZE" val="20"/>
  <p:tag name="IGUANATEXCURSOR" val="172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02.7372"/>
  <p:tag name="LATEXADDIN" val="\documentclass{article}&#10;\usepackage{amsfonts,amssymb,amsmath,bm}&#10;\usepackage[dvipsnames]{xcolor}&#10;\pagestyle{empty}&#10;\begin{document}&#10;&#10;&#10;&#10;\textcolor{red!60!black}{$&#10;   {\bm V}&#10;   $}&#10;&#10;&#10;\end{document}"/>
  <p:tag name="IGUANATEXSIZE" val="20"/>
  <p:tag name="IGUANATEXCURSOR" val="171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2097.488"/>
  <p:tag name="LATEXADDIN" val="\documentclass{article}&#10;\usepackage{amsfonts,amssymb,amsmath,bm}&#10;\pagestyle{empty}&#10;\begin{document}&#10;&#10;\begin{eqnarray*}&#10;    \rho \nu \partial_z V^\alpha &#10;    \equiv&#10;    \tau^\alpha&#10;    =&#10;    -\partial_t\pi^\alpha &#10;    -\partial_\beta\pi^{\alpha\beta}&#10;    +\Pi^{\alpha z}&#10;\end{eqnarray*}&#10;&#10;&#10;\end{document}"/>
  <p:tag name="IGUANATEXSIZE" val="20"/>
  <p:tag name="IGUANATEXCURSOR" val="179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4.6869"/>
  <p:tag name="ORIGINALWIDTH" val="1872.516"/>
  <p:tag name="LATEXADDIN" val="\documentclass{article}&#10;\usepackage{amsfonts,amssymb,amsmath,bm}&#10;\pagestyle{empty}&#10;\begin{document}&#10;&#10;\begin{eqnarray*}&#10;    \tau^\alpha&#10;    =&#10;    -2\rho\nu &amp;&amp;\hskip-17pt\Big\langle&#10;       (\partial_\alpha\partial_\gamma h)&#10;           (\partial_\gamma \partial_t\hat k^{-1} h)&#10;       +&#10;    \\[0pt] &amp;&amp;\hskip-10pt&#10;       +&#10;       (\partial_\alpha \hat k h) &#10;           (\partial_t h)&#10;    \Big\rangle_{\!\!t}&#10;\end{eqnarray*}&#10;&#10;&#10;\end{document}"/>
  <p:tag name="IGUANATEXSIZE" val="20"/>
  <p:tag name="IGUANATEXCURSOR" val="402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3.6895"/>
  <p:tag name="ORIGINALWIDTH" val="2219.722"/>
  <p:tag name="LATEXADDIN" val="\documentclass{article}&#10;\usepackage{amsfonts,amssymb,amsmath,bm}&#10;\pagestyle{empty}&#10;\begin{document}&#10;&#10;\begin{eqnarray*}&#10;    &amp;&amp;&#10;    \partial_t\pi^x =0,&#10;    \quad &#10;    \partial_x \pi^{xx} &#10;    =&#10;    \frac{2\omega^{\prime\prime}}{v_g}\pi^{xx}&#10;    =&#10;    -4\nu k^2\pi^x&#10;    \\ &amp;&amp; &#10;    \tau^x&#10;    =&#10;    2\rho \nu \omega k^4 H^2.&#10;\end{eqnarray*}&#10;&#10;&#10;\end{document}"/>
  <p:tag name="IGUANATEXSIZE" val="20"/>
  <p:tag name="IGUANATEXCURSOR" val="250"/>
  <p:tag name="TRANSPARENCY" val="True"/>
  <p:tag name="FILENAME" val=""/>
  <p:tag name="LATEXENGINEID" val="0"/>
  <p:tag name="TEMPFOLDER" val="c:\temp\"/>
  <p:tag name="LATEXFORMHEIGHT" val="456.6"/>
  <p:tag name="LATEXFORMWIDTH" val="751.2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9857"/>
  <p:tag name="ORIGINALWIDTH" val="987.6265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uation*}&#10; \label{kinem}&#10; \partial_t h = v^z - v^{\alpha} \partial_{\alpha} h,&#10; \end{equation*}&#10;&#10;\end{document}"/>
  <p:tag name="IGUANATEXSIZE" val="20"/>
  <p:tag name="IGUANATEXCURSOR" val="321"/>
  <p:tag name="TRANSPARENCY" val="True"/>
  <p:tag name="FILENAME" val=""/>
  <p:tag name="LATEXENGINEID" val="0"/>
  <p:tag name="TEMPFOLDER" val="c:\temp\"/>
  <p:tag name="LATEXFORMHEIGHT" val="536.4"/>
  <p:tag name="LATEXFORMWIDTH" val="665.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9.6888"/>
  <p:tag name="ORIGINALWIDTH" val="1991.751"/>
  <p:tag name="LATEXADDIN" val="\documentclass{article}&#10;\usepackage{amsfonts,amssymb,amsmath,bm}&#10;\pagestyle{empty}&#10;\begin{document}&#10;&#10;\begin{eqnarray*}\label{eq:DynBC_n}&#10;P - 2 \rho \nu \ell^i \ell^k \partial_i v^k&#10;&amp; = &amp; &#10;\sigma (\nabla \bm \ell),&#10;\\[3pt]&#10;\rho \nu \delta^{ij}_{\scriptscriptstyle \perp} \ell^k (\partial_j v^k + \partial_k v^j)&#10;&amp; = &amp; &#10;\delta^{ij}_{\scriptscriptstyle \perp} \frac{\partial \sigma}{\partial n} \partial_j n&#10;\end{eqnarray*}&#10;&#10;&#10;\end{document}"/>
  <p:tag name="IGUANATEXSIZE" val="20"/>
  <p:tag name="IGUANATEXCURSOR" val="179"/>
  <p:tag name="TRANSPARENCY" val="True"/>
  <p:tag name="FILENAME" val=""/>
  <p:tag name="LATEXENGINEID" val="0"/>
  <p:tag name="TEMPFOLDER" val="c:\temp\"/>
  <p:tag name="LATEXFORMHEIGHT" val="534"/>
  <p:tag name="LATEXFORMWIDTH" val="750.6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43"/>
  <p:tag name="LAYER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4657"/>
  <p:tag name="ORIGINALWIDTH" val="1432.321"/>
  <p:tag name="LATEXADDIN" val="\documentclass{article}&#10;\usepackage{amsmath}&#10;\pagestyle{empty}&#10;\begin{document}&#10;&#10;$$&#10;   \sigma = \sigma_0 + \frac{\partial \sigma}{\partial n}\Big\vert_{n=n_0} (n-n_0)&#10;$$&#10;&#10;&#10;\end{document}"/>
  <p:tag name="IGUANATEXSIZE" val="20"/>
  <p:tag name="IGUANATEXCURSOR" val="144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.49307"/>
  <p:tag name="ORIGINALWIDTH" val="66.74165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usepackage{xcolor}&#10;\begin{document}&#10;&#10;\textcolor{red!30!black}{$\sigma$}&#10;&#10;&#10;\end{document}"/>
  <p:tag name="IGUANATEXSIZE" val="20"/>
  <p:tag name="IGUANATEXCURSOR" val="32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317"/>
  <p:tag name="ORIGINALWIDTH" val="1130.109"/>
  <p:tag name="LATEXADDIN" val="\documentclass{article}&#10;\usepackage{amsmath}&#10;\pagestyle{empty}&#10;\begin{document}&#10;&#10;$$&#10;   \partial_t n + \delta^{ij}_{\scriptscriptstyle \perp} \partial_{j} ( n v^i) = 0,&#10;$$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.4608"/>
  <p:tag name="ORIGINALWIDTH" val="2077.99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 \begin{eqnarray*}&#10;&amp;\partial_t \bm v + (\bm v \nabla) \bm v&#10; = - \nabla P / \rho - g\textbf{e}_z + \nu \nabla^2 \bm v,&amp;\\&#10;&amp;\mathrm{div} \, \bm v = 0,&amp;&#10; \end{eqnarray*}&#10;&#10;&#10;\end{document}"/>
  <p:tag name="IGUANATEXSIZE" val="20"/>
  <p:tag name="IGUANATEXCURSOR" val="36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z = h(t,x,y) $$&#10;&#10;&#10;\end{document}"/>
  <p:tag name="IGUANATEXSIZE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Z $$&#10;&#10;&#10;\end{document}"/>
  <p:tag name="IGUANATEXSIZE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0 $$&#10;&#10;&#10;\end{document}"/>
  <p:tag name="IGUANATEXSIZE" val="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32,24598"/>
  <p:tag name="LATEXADDIN" val="\documentclass{article}&#10;\usepackage{amsmath}&#10;\pagestyle{empty}&#10;\usepackage{amsfonts,amssymb,amsmath,bm}&#10;%\usepackage{wrapfig}&#10;\usepackage[dvips]{graphicx}&#10;\usepackage{color}&#10;%\usepackage[unicode=true]{hyperref}&#10;\usepackage{times}&#10;\usepackage{siunitx}&#10;\begin{document}&#10;&#10;$\bm l $&#10;&#10;\end{document}"/>
  <p:tag name="IGUANATEXSIZE" val="20"/>
  <p:tag name="IGUANATEXCURSOR" val="2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4.4544"/>
  <p:tag name="ORIGINALWIDTH" val="1250.844"/>
  <p:tag name="LATEXADDIN" val="\documentclass{article}&#10;\usepackage{amsmath}&#10;\pagestyle{empty}&#10;\begin{document}&#10;&#10;&#10;\begin{eqnarray*}&#10;    u^\alpha &amp; = &amp; -\partial_\alpha \phi + \partial_z \psi^\alpha,&#10;    \\[5pt]&#10;    u^z &amp; = &amp; -\partial_z \phi - \partial_\alpha \psi^\alpha.&#10;\end{eqnarray*}&#10;&#10;\end{document}"/>
  <p:tag name="IGUANATEXSIZE" val="20"/>
  <p:tag name="IGUANATEXCURSOR" val="16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5.1481"/>
  <p:tag name="ORIGINALWIDTH" val="1712.036"/>
  <p:tag name="LATEXADDIN" val="\documentclass{article}&#10;\usepackage{amsmath}&#10;\pagestyle{empty}&#10;\begin{document}&#10;&#10;&#10;\begin{eqnarray*}&#10;    &amp;&amp;&#10;    \phi&#10;    =&#10;    \frac{e^{{k}z}}&#10;        {{k} \left(1 - \frac{ k}{\kappa} {D} \right)}\partial_t h,&#10;    \\[5pt]&amp;&amp;&#10;    \psi^\alpha&#10;    =&#10;    -\partial_\alpha&#10;    \left(\frac{e^{\kappa z}D}{k\kappa\left(1 - \frac{ k}{\kappa} {D} \right)}\partial_t h\right).&#10;\end{eqnarray*}&#10;&#10;&#10;&#10;\end{document}"/>
  <p:tag name="IGUANATEXSIZE" val="20"/>
  <p:tag name="IGUANATEXCURSOR" val="220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9606"/>
  <p:tag name="ORIGINALWIDTH" val="1935.508"/>
  <p:tag name="LATEXADDIN" val="\documentclass{article}&#10;\usepackage{amsmath}&#10;\pagestyle{empty}&#10;\begin{document}&#10;&#10;&#10;\begin{eqnarray*}&#10;      D = \frac{\varepsilon - 2i\gamma}{\varepsilon - \sqrt{i}},&#10;\quad&#10;\varepsilon = \frac{-n_0 \sigma'(n_0)}{\rho \sqrt{\nu \omega^3}/k^2} &gt; 0.&#10;\end{eqnarray*}&#10;&#10;&#10;&#10;\end{document}"/>
  <p:tag name="IGUANATEXSIZE" val="20"/>
  <p:tag name="IGUANATEXCURSOR" val="162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24.4469"/>
  <p:tag name="LATEXADDIN" val="\documentclass{article}&#10;\usepackage{amsmath,bm,amssymb}&#10;\usepackage[dvipsnames]{xcolor}&#10;\pagestyle{empty}&#10;\begin{document}&#10;&#10;\textcolor{red!60!black}{&#10;\begin{eqnarray*}&#10;    \varepsilon \ll \sqrt{\gamma}&#10;\end{eqnarray*}}&#10;&#10;\end{document}"/>
  <p:tag name="IGUANATEXSIZE" val="20"/>
  <p:tag name="IGUANATEXCURSOR" val="20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z = h(t,x,y) $$&#10;&#10;&#10;\end{document}"/>
  <p:tag name="IGUANATEXSIZE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944.8819"/>
  <p:tag name="LATEXADDIN" val="\documentclass{article}&#10;\usepackage{amsmath,bm,amssymb}&#10;\usepackage[dvipsnames]{xcolor}&#10;\pagestyle{empty}&#10;\begin{document}&#10;&#10;\textcolor{red!60!black}{&#10;\begin{eqnarray*}&#10;    \gamma = \sqrt{\nu k^2/\omega} \ll 1&#10;\end{eqnarray*}}&#10;&#10;\end{document}"/>
  <p:tag name="IGUANATEXSIZE" val="20"/>
  <p:tag name="IGUANATEXCURSOR" val="208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145.857"/>
  <p:tag name="LATEXADDIN" val="\documentclass{article}&#10;\usepackage{amsmath,bm,amssymb}&#10;\usepackage[dvipsnames]{xcolor}&#10;\pagestyle{empty}&#10;\begin{document}&#10;&#10;\textcolor{red!60!black}{&#10;\begin{eqnarray*}&#10;    \kappa = \sqrt{k^2 - i \omega/\nu} \gg k&#10;\end{eqnarray*}}&#10;&#10;\end{document}"/>
  <p:tag name="IGUANATEXSIZE" val="20"/>
  <p:tag name="IGUANATEXCURSOR" val="212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545.1818"/>
  <p:tag name="LATEXADDIN" val="\documentclass{article}&#10;\usepackage{amsmath,bm,amssymb}&#10;\usepackage[dvipsnames]{xcolor}&#10;\pagestyle{empty}&#10;\begin{document}&#10;&#10;\textcolor{red!60!black}{&#10;\begin{eqnarray*}&#10;    D = 2\sqrt{i}\gamma&#10;\end{eqnarray*}}&#10;&#10;\end{document}"/>
  <p:tag name="IGUANATEXSIZE" val="20"/>
  <p:tag name="IGUANATEXCURSOR" val="19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64.4169"/>
  <p:tag name="LATEXADDIN" val="\documentclass{article}&#10;\usepackage{amsmath,bm,amssymb}&#10;\usepackage[dvipsnames]{xcolor}&#10;\pagestyle{empty}&#10;\begin{document}&#10;&#10;\textcolor{red!60!black}{&#10;\begin{eqnarray*}&#10;    \sqrt{\gamma} \ll \varepsilon \ll 1&#10;\end{eqnarray*}}&#10;&#10;\end{document}"/>
  <p:tag name="IGUANATEXSIZE" val="20"/>
  <p:tag name="IGUANATEXCURSOR" val="18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82.4147"/>
  <p:tag name="LATEXADDIN" val="\documentclass{article}&#10;\usepackage{amsmath,bm,amssymb}&#10;\usepackage[dvipsnames]{xcolor}&#10;\pagestyle{empty}&#10;\begin{document}&#10;&#10;\textcolor{red!60!black}{&#10;\begin{eqnarray*}&#10;    D = -\sqrt{-i}\,\varepsilon&#10;\end{eqnarray*}}&#10;&#10;\end{document}"/>
  <p:tag name="IGUANATEXSIZE" val="20"/>
  <p:tag name="IGUANATEXCURSOR" val="188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01.4623"/>
  <p:tag name="LATEXADDIN" val="\documentclass{article}&#10;\usepackage{amsmath,bm,amssymb}&#10;\usepackage[dvipsnames]{xcolor}&#10;\pagestyle{empty}&#10;\begin{document}&#10;&#10;\textcolor{red!60!black}{&#10;\begin{eqnarray*}&#10;    \varepsilon \gg 1&#10;\end{eqnarray*}}&#10;&#10;\end{document}"/>
  <p:tag name="IGUANATEXSIZE" val="20"/>
  <p:tag name="IGUANATEXCURSOR" val="187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320.9598"/>
  <p:tag name="LATEXADDIN" val="\documentclass{article}&#10;\usepackage{amsmath,bm,amssymb}&#10;\usepackage[dvipsnames]{xcolor}&#10;\pagestyle{empty}&#10;\begin{document}&#10;&#10;\textcolor{red!60!black}{&#10;\begin{eqnarray*}&#10;    D = 1&#10;\end{eqnarray*}}&#10;&#10;\end{document}"/>
  <p:tag name="IGUANATEXSIZE" val="20"/>
  <p:tag name="IGUANATEXCURSOR" val="177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.9602"/>
  <p:tag name="ORIGINALWIDTH" val="1344.582"/>
  <p:tag name="LATEXADDIN" val="\documentclass{article}&#10;\usepackage{amsmath}&#10;\pagestyle{empty}&#10;\begin{document}&#10;&#10;&#10;\begin{eqnarray*}&#10;  \frac{||u_{\alpha}||}{||u_z||}&#10;  =&#10;  \displaystyle \frac{1}{\sqrt{\varepsilon^2-\varepsilon \sqrt{2}+1}}.&#10;\end{eqnarray*}&#10;&#10;&#10;&#10;\end{document}"/>
  <p:tag name="IGUANATEXSIZE" val="20"/>
  <p:tag name="IGUANATEXCURSOR" val="208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.9602"/>
  <p:tag name="ORIGINALWIDTH" val="1945.257"/>
  <p:tag name="LATEXADDIN" val="\documentclass{article}&#10;\usepackage{amsmath}&#10;\pagestyle{empty}&#10;\begin{document}&#10;&#10;&#10;\begin{eqnarray*}&#10;    \frac{\mathop{\mathrm{Im}} \omega}{\omega}&#10;    =&#10;    - 2\gamma^2 -\frac{\gamma}{2\sqrt{2}}\frac{\varepsilon^2}{(\varepsilon^2-\varepsilon\sqrt{2}+1)}&#10;\end{eqnarray*}&#10;&#10;&#10;&#10;\end{document}"/>
  <p:tag name="IGUANATEXSIZE" val="20"/>
  <p:tag name="IGUANATEXCURSOR" val="13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7.979"/>
  <p:tag name="LATEXADDIN" val="\documentclass{article}&#10;\usepackage{amsmath,bm,amssymb}&#10;\usepackage[dvipsnames]{xcolor}&#10;\pagestyle{empty}&#10;\begin{document}&#10;&#10;\textcolor{red!60!black}{&#10;\begin{eqnarray*}&#10;    1/\varepsilon&#10;\end{eqnarray*}}&#10;&#10;\end{document}"/>
  <p:tag name="IGUANATEXSIZE" val="20"/>
  <p:tag name="IGUANATEXCURSOR" val="18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 Z $$&#10;&#10;&#10;\end{document}"/>
  <p:tag name="IGUANATEXSIZE" val="2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42.1822"/>
  <p:tag name="LATEXADDIN" val="\documentclass{article}&#10;\usepackage{amsmath,bm,amssymb}&#10;\usepackage[dvipsnames]{xcolor}&#10;\pagestyle{empty}&#10;\begin{document}&#10;&#10;\textcolor{red!60!black}{&#10;\begin{eqnarray*}&#10;    \gamma=1/120&#10;\end{eqnarray*}}&#10;&#10;\end{document}"/>
  <p:tag name="IGUANATEXSIZE" val="20"/>
  <p:tag name="IGUANATEXCURSOR" val="18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221.9723"/>
  <p:tag name="LATEXADDIN" val="\documentclass{article}&#10;\usepackage{amsmath,bm,amssymb}&#10;\usepackage[dvipsnames]{xcolor}&#10;\pagestyle{empty}&#10;\begin{document}&#10;&#10;\textcolor{red!60!black}{&#10;\begin{eqnarray*}&#10;    3\,\text{Hz}&#10;\end{eqnarray*}}&#10;&#10;\end{document}"/>
  <p:tag name="IGUANATEXSIZE" val="20"/>
  <p:tag name="IGUANATEXCURSOR" val="183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68.2039"/>
  <p:tag name="LATEXADDIN" val="\documentclass{article}&#10;\usepackage{amsmath,bm,amssymb}&#10;\usepackage[dvipsnames]{xcolor}&#10;\pagestyle{empty}&#10;\begin{document}&#10;&#10;\textcolor{red!60!black}{&#10;\begin{eqnarray*}&#10;    \varepsilon = \sqrt{i}&#10;\end{eqnarray*}}&#10;&#10;\end{document}"/>
  <p:tag name="IGUANATEXSIZE" val="20"/>
  <p:tag name="IGUANATEXCURSOR" val="194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3217.098"/>
  <p:tag name="LATEXADDIN" val="\documentclass{article}&#10;\usepackage{amsmath,bm}&#10;\pagestyle{empty}&#10;\begin{document}&#10;&#10;&#10;$$&#10;    \partial_t \bm \varpi&#10;    =-(\bm v \cdot \nabla) \bm \varpi&#10;    +(\bm\varpi \cdot \nabla) \bm v&#10;    +\nu \nabla^2 \bm \varpi. \eqno{(1)}&#10;$$&#10;&#10;\end{document}"/>
  <p:tag name="IGUANATEXSIZE" val="20"/>
  <p:tag name="IGUANATEXCURSOR" val="227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3277.09"/>
  <p:tag name="LATEXADDIN" val="\documentclass{article}&#10;\usepackage{amsmath,bm}&#10;\pagestyle{empty}&#10;\begin{document}&#10;&#10;&#10;$$&#10;    \ell^m \ell^k \partial_k \varpi^m&#10;    +(\partial_i v^k+\partial_k v^i)&#10;    \epsilon^{imq} \ell^m K^{kq} = 0&#10;    \eqno{(2)}&#10;$$&#10;&#10;\end{document}"/>
  <p:tag name="IGUANATEXSIZE" val="20"/>
  <p:tag name="IGUANATEXCURSOR" val="145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117.36"/>
  <p:tag name="LATEXADDIN" val="\documentclass{article}&#10;\usepackage{amsmath,bm}&#10;\usepackage[dvipsnames]{xcolor}&#10;\pagestyle{empty}&#10;\begin{document}&#10;&#10;\textcolor{red!60!black}{&#10;\begin{eqnarray*}&#10;    K^{ik} = K^{ki} = \delta^{ij}_{\scriptscriptstyle \perp} \partial_j \ell^k&#10;\end{eqnarray*}}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584.9269"/>
  <p:tag name="LATEXADDIN" val="\documentclass{article}&#10;\usepackage{amsmath,bm}&#10;\usepackage[dvipsnames]{xcolor}&#10;\pagestyle{empty}&#10;\begin{document}&#10;&#10;\textcolor{red!60!black}{&#10;\begin{eqnarray*}&#10;    {\bm v} = {\bm u} + {\bm V}&#10;\end{eqnarray*}}&#10;&#10;\end{document}"/>
  <p:tag name="IGUANATEXSIZE" val="20"/>
  <p:tag name="IGUANATEXCURSOR" val="191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92.4259"/>
  <p:tag name="LATEXADDIN" val="\documentclass{article}&#10;\usepackage{amsmath,bm}&#10;\usepackage[dvipsnames]{xcolor}&#10;\pagestyle{empty}&#10;\begin{document}&#10;&#10;\textcolor{red!60!black}{&#10;\begin{eqnarray*}&#10;    V^z\vert_{z=0} = 0&#10;\end{eqnarray*}}&#10;&#10;\end{document}"/>
  <p:tag name="IGUANATEXSIZE" val="20"/>
  <p:tag name="IGUANATEXCURSOR" val="182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342"/>
  <p:tag name="ORIGINALWIDTH" val="1058.868"/>
  <p:tag name="LATEXADDIN" val="\documentclass{article}&#10;\usepackage{amsmath,bm}&#10;\usepackage[dvipsnames]{xcolor}&#10;\pagestyle{empty}&#10;\begin{document}&#10;&#10;\textcolor{red!60!black}{&#10;\begin{eqnarray*}&#10;    \varpi_{\scriptscriptstyle V}^z = \partial_x V^y - \partial_y V^x&#10;\end{eqnarray*}}&#10;&#10;\end{document}"/>
  <p:tag name="IGUANATEXSIZE" val="20"/>
  <p:tag name="IGUANATEXCURSOR" val="229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61.9798"/>
  <p:tag name="LATEXADDIN" val="\documentclass{article}&#10;\usepackage{amsmath,bm}&#10;\usepackage[dvipsnames]{xcolor}&#10;\pagestyle{empty}&#10;\begin{document}&#10;&#10;\textcolor{red!60!black}{&#10;\begin{eqnarray*}&#10;    \varpi_{\scriptscriptstyle V}^z&#10;\end{eqnarray*}}&#10;&#10;\end{document}"/>
  <p:tag name="IGUANATEXSIZE" val="20"/>
  <p:tag name="IGUANATEXCURSOR" val="196"/>
  <p:tag name="TRANSPARENCY" val="True"/>
  <p:tag name="FILENAME" val=""/>
  <p:tag name="LATEXENGINEID" val="0"/>
  <p:tag name="TEMPFOLDER" val="c:\temp\"/>
  <p:tag name="LATEXFORMHEIGHT" val="657"/>
  <p:tag name="LATEXFORMWIDTH" val="897"/>
  <p:tag name="LATEXFORMWRAP" val="True"/>
  <p:tag name="BITMAPVECTOR" val="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32253</TotalTime>
  <Words>2708</Words>
  <Application>Microsoft Office PowerPoint</Application>
  <PresentationFormat>Широкоэкранный</PresentationFormat>
  <Paragraphs>461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Cambria Math</vt:lpstr>
      <vt:lpstr>Тема Office</vt:lpstr>
      <vt:lpstr>Возбуждение вихревого течения поверхностными волнами в присутствии плёнки</vt:lpstr>
      <vt:lpstr>План доклада</vt:lpstr>
      <vt:lpstr>Волны на поверхности жидкости</vt:lpstr>
      <vt:lpstr>Основные уравнения: вязкая жидкость</vt:lpstr>
      <vt:lpstr>Уравнения для идеальной жидкости</vt:lpstr>
      <vt:lpstr>Дрейф Стокса</vt:lpstr>
      <vt:lpstr>Импульс, энергия и их потоки</vt:lpstr>
      <vt:lpstr>Импульс, энергия и их потоки в плоской волне</vt:lpstr>
      <vt:lpstr>Плоская волна</vt:lpstr>
      <vt:lpstr>Волна на поверхности слабо вязкой жидкости</vt:lpstr>
      <vt:lpstr>Virtual wave stress</vt:lpstr>
      <vt:lpstr>Поверхность с плёнкой</vt:lpstr>
      <vt:lpstr>Волна на поверхности, покрытой жидкой плёнкой</vt:lpstr>
      <vt:lpstr>Волна в линейном приближении</vt:lpstr>
      <vt:lpstr>Характеристики волны</vt:lpstr>
      <vt:lpstr>Генерация волнами вихревого течения</vt:lpstr>
      <vt:lpstr>Уравнение на эйлерову завихренность</vt:lpstr>
      <vt:lpstr>Виртуальное поверхностное напряжение</vt:lpstr>
      <vt:lpstr>Лагранжева скорость</vt:lpstr>
      <vt:lpstr>Сравнение с экспериментом</vt:lpstr>
      <vt:lpstr>Предельный случай несжимаемой плёнки</vt:lpstr>
      <vt:lpstr>Эксперимент с плошкой – бегущие капиллярные волны</vt:lpstr>
      <vt:lpstr>Эксперимент с плошкой – стоячие волны</vt:lpstr>
      <vt:lpstr>Эксперимент в бассейне –  проверка синуса</vt:lpstr>
      <vt:lpstr>Эксперимент в бассейне – треки</vt:lpstr>
      <vt:lpstr>Сравнение с экспериментом</vt:lpstr>
      <vt:lpstr>Динамика завихренности и волн</vt:lpstr>
      <vt:lpstr>Установление завихренности</vt:lpstr>
      <vt:lpstr>Насыщение  завихренности</vt:lpstr>
      <vt:lpstr>Затухание завихренности и волн</vt:lpstr>
      <vt:lpstr>Верификация определения параметра плёнки</vt:lpstr>
      <vt:lpstr>Сравнение с экспериментом</vt:lpstr>
      <vt:lpstr>Волны, распространяющиеся под малым углом</vt:lpstr>
      <vt:lpstr>Влияние поверхностной плёнки и роль дрейфа Стокса </vt:lpstr>
      <vt:lpstr>Эксперимент</vt:lpstr>
      <vt:lpstr>Процесс  установления  завихренности</vt:lpstr>
      <vt:lpstr>Список публикаций</vt:lpstr>
      <vt:lpstr>Воздействие поверхностных волн на вихревое течение</vt:lpstr>
      <vt:lpstr>Вихревая сила (vortex force)</vt:lpstr>
      <vt:lpstr>Воздействие волн на вихревое течение в объёме</vt:lpstr>
      <vt:lpstr>Циркуляция Ленгмюра</vt:lpstr>
      <vt:lpstr>Неустойчивость, приводящая к циркуляции Ленгмюра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Вергелес</dc:creator>
  <cp:lastModifiedBy>Сергей Вергелес</cp:lastModifiedBy>
  <cp:revision>725</cp:revision>
  <dcterms:created xsi:type="dcterms:W3CDTF">2021-06-27T12:19:48Z</dcterms:created>
  <dcterms:modified xsi:type="dcterms:W3CDTF">2024-08-27T10:39:55Z</dcterms:modified>
</cp:coreProperties>
</file>