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306" r:id="rId5"/>
    <p:sldId id="324" r:id="rId6"/>
    <p:sldId id="350" r:id="rId7"/>
    <p:sldId id="352" r:id="rId8"/>
    <p:sldId id="321" r:id="rId9"/>
    <p:sldId id="332" r:id="rId10"/>
    <p:sldId id="343" r:id="rId11"/>
    <p:sldId id="349" r:id="rId12"/>
    <p:sldId id="329" r:id="rId13"/>
    <p:sldId id="341" r:id="rId14"/>
    <p:sldId id="340" r:id="rId15"/>
    <p:sldId id="348" r:id="rId16"/>
    <p:sldId id="342" r:id="rId17"/>
    <p:sldId id="339" r:id="rId18"/>
    <p:sldId id="330" r:id="rId19"/>
    <p:sldId id="285" r:id="rId20"/>
    <p:sldId id="335" r:id="rId21"/>
    <p:sldId id="351" r:id="rId22"/>
    <p:sldId id="346" r:id="rId23"/>
    <p:sldId id="347" r:id="rId24"/>
    <p:sldId id="333" r:id="rId25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3842" autoAdjust="0"/>
  </p:normalViewPr>
  <p:slideViewPr>
    <p:cSldViewPr snapToGrid="0" snapToObjects="1">
      <p:cViewPr varScale="1">
        <p:scale>
          <a:sx n="67" d="100"/>
          <a:sy n="67" d="100"/>
        </p:scale>
        <p:origin x="680" y="56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08/29/2024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08/29/2024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9D2E5-9ED6-0A8B-73A2-99324A0E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Влияние твердых границ на свойства двумерного турбулентного течения в квадратной ячейке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323378-E600-7A89-906D-C17E033236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Факультет физики НИУ ВШЭ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5D5C78-B4F4-9793-F693-B0A0D80A6A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8285" y="1173829"/>
            <a:ext cx="2393814" cy="463186"/>
          </a:xfrm>
        </p:spPr>
        <p:txBody>
          <a:bodyPr>
            <a:noAutofit/>
          </a:bodyPr>
          <a:lstStyle/>
          <a:p>
            <a:r>
              <a:rPr lang="ru-RU" sz="1400" dirty="0"/>
              <a:t>Школа «Современная гидродинамика 2024»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DAB220-C7AE-2EC0-FD3C-50DC5F68E1D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30 </a:t>
            </a:r>
            <a:r>
              <a:rPr lang="ru-RU" dirty="0"/>
              <a:t>августа 2024</a:t>
            </a:r>
          </a:p>
          <a:p>
            <a:r>
              <a:rPr lang="ru-RU" dirty="0"/>
              <a:t>Черноголовка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7BCCA34-E9D9-508A-CB7E-3C28E81356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967" y="4824914"/>
            <a:ext cx="9773383" cy="652860"/>
          </a:xfrm>
        </p:spPr>
        <p:txBody>
          <a:bodyPr>
            <a:noAutofit/>
          </a:bodyPr>
          <a:lstStyle/>
          <a:p>
            <a:r>
              <a:rPr lang="ru-RU" sz="2400" u="sng" dirty="0" err="1"/>
              <a:t>Шиканян</a:t>
            </a:r>
            <a:r>
              <a:rPr lang="ru-RU" sz="2400" u="sng" dirty="0"/>
              <a:t> А.Р</a:t>
            </a:r>
            <a:r>
              <a:rPr lang="ru-RU" sz="2400" dirty="0"/>
              <a:t>, Парфеньев В.М.</a:t>
            </a:r>
          </a:p>
          <a:p>
            <a:r>
              <a:rPr lang="ru-RU" sz="2000" dirty="0"/>
              <a:t>ИТФ им. Л.Д. Ландау РАН</a:t>
            </a:r>
            <a:r>
              <a:rPr lang="ru-RU" sz="2400" dirty="0"/>
              <a:t>				 </a:t>
            </a:r>
          </a:p>
        </p:txBody>
      </p:sp>
    </p:spTree>
    <p:extLst>
      <p:ext uri="{BB962C8B-B14F-4D97-AF65-F5344CB8AC3E}">
        <p14:creationId xmlns:p14="http://schemas.microsoft.com/office/powerpoint/2010/main" val="1229539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37DC186-E6E6-1889-8EBD-219587B69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1" y="956829"/>
            <a:ext cx="5245560" cy="777025"/>
          </a:xfrm>
        </p:spPr>
        <p:txBody>
          <a:bodyPr/>
          <a:lstStyle/>
          <a:p>
            <a:r>
              <a:rPr lang="ru-RU" dirty="0"/>
              <a:t>Результаты: трекинг центра вихря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D25A20-7C8D-D704-767A-7BA58B18E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8EF19E5-7C80-EEE2-A22C-417A1C7BB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DA1BE65-3384-97EB-AA02-AA807B9D00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трекинг центра вихря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949609-A3A4-6661-E4FD-0BF7AA5B7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2" r="16385"/>
          <a:stretch/>
        </p:blipFill>
        <p:spPr>
          <a:xfrm>
            <a:off x="431980" y="3090528"/>
            <a:ext cx="3640627" cy="36511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AB51AF-9635-0F03-9681-40BE2163C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6" r="15101"/>
          <a:stretch/>
        </p:blipFill>
        <p:spPr>
          <a:xfrm>
            <a:off x="8313359" y="956829"/>
            <a:ext cx="3709360" cy="37237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95F7C66-A7C1-B93B-10DA-2BDC593CCE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7" r="16102" b="7887"/>
          <a:stretch/>
        </p:blipFill>
        <p:spPr>
          <a:xfrm>
            <a:off x="6514819" y="3168146"/>
            <a:ext cx="3438980" cy="35329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72F868-D03F-DF1C-9D9E-F8CC9FD6B6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2" r="15564"/>
          <a:stretch/>
        </p:blipFill>
        <p:spPr>
          <a:xfrm>
            <a:off x="3633006" y="1343285"/>
            <a:ext cx="3546363" cy="3572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BDA90E-B0E7-A945-9691-A73E977D0900}"/>
              </a:ext>
            </a:extLst>
          </p:cNvPr>
          <p:cNvSpPr txBox="1"/>
          <p:nvPr/>
        </p:nvSpPr>
        <p:spPr>
          <a:xfrm>
            <a:off x="519541" y="1794666"/>
            <a:ext cx="26910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HSE Sans" panose="02000000000000000000" pitchFamily="2" charset="0"/>
              </a:rPr>
              <a:t>Идея</a:t>
            </a:r>
            <a:r>
              <a:rPr lang="en-US" dirty="0">
                <a:latin typeface="HSE Sans" panose="02000000000000000000" pitchFamily="2" charset="0"/>
              </a:rPr>
              <a:t> </a:t>
            </a:r>
            <a:r>
              <a:rPr lang="ru-RU" dirty="0">
                <a:latin typeface="HSE Sans" panose="02000000000000000000" pitchFamily="2" charset="0"/>
              </a:rPr>
              <a:t>алгоритма:</a:t>
            </a:r>
          </a:p>
          <a:p>
            <a:pPr algn="just"/>
            <a:r>
              <a:rPr lang="ru-RU" dirty="0">
                <a:latin typeface="HSE Sans" panose="02000000000000000000" pitchFamily="2" charset="0"/>
              </a:rPr>
              <a:t>Центральный вихрь – самый большой и имеет форму окружности.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226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37DC186-E6E6-1889-8EBD-219587B69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2116662" cy="777025"/>
          </a:xfrm>
        </p:spPr>
        <p:txBody>
          <a:bodyPr/>
          <a:lstStyle/>
          <a:p>
            <a:r>
              <a:rPr lang="ru-RU" dirty="0"/>
              <a:t>Результаты: профиль вихря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5624B2-D567-313B-F8FB-6F0621AFE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7" r="11679"/>
          <a:stretch/>
        </p:blipFill>
        <p:spPr>
          <a:xfrm>
            <a:off x="3318856" y="874923"/>
            <a:ext cx="6687766" cy="5824828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4D25A20-7C8D-D704-767A-7BA58B18E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8EF19E5-7C80-EEE2-A22C-417A1C7BB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DA1BE65-3384-97EB-AA02-AA807B9D00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профиль вихря</a:t>
            </a:r>
          </a:p>
        </p:txBody>
      </p:sp>
    </p:spTree>
    <p:extLst>
      <p:ext uri="{BB962C8B-B14F-4D97-AF65-F5344CB8AC3E}">
        <p14:creationId xmlns:p14="http://schemas.microsoft.com/office/powerpoint/2010/main" val="1613923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4D25A20-7C8D-D704-767A-7BA58B18E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8EF19E5-7C80-EEE2-A22C-417A1C7BB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DA1BE65-3384-97EB-AA02-AA807B9D00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профиль вихря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A8A19D-E083-CAF8-AC93-BF00C662869D}"/>
                  </a:ext>
                </a:extLst>
              </p:cNvPr>
              <p:cNvSpPr txBox="1"/>
              <p:nvPr/>
            </p:nvSpPr>
            <p:spPr>
              <a:xfrm>
                <a:off x="701040" y="1470922"/>
                <a:ext cx="2611120" cy="5016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HSE Sans" panose="02000000000000000000" pitchFamily="2" charset="0"/>
                  </a:rPr>
                  <a:t> </a:t>
                </a:r>
                <a:r>
                  <a:rPr lang="ru-RU" dirty="0">
                    <a:latin typeface="HSE Sans" panose="02000000000000000000" pitchFamily="2" charset="0"/>
                  </a:rPr>
                  <a:t>где </a:t>
                </a:r>
                <a:r>
                  <a:rPr lang="en-US" dirty="0">
                    <a:latin typeface="HSE Sans" panose="02000000000000000000" pitchFamily="2" charset="0"/>
                  </a:rPr>
                  <a:t>R – </a:t>
                </a:r>
                <a:r>
                  <a:rPr lang="ru-RU" dirty="0">
                    <a:latin typeface="HSE Sans" panose="02000000000000000000" pitchFamily="2" charset="0"/>
                  </a:rPr>
                  <a:t>радиус вихря</a:t>
                </a:r>
                <a:r>
                  <a:rPr lang="en-US" dirty="0">
                    <a:latin typeface="HSE Sans" panose="02000000000000000000" pitchFamily="2" charset="0"/>
                  </a:rPr>
                  <a:t>, </a:t>
                </a:r>
                <a:r>
                  <a:rPr lang="ru-RU" dirty="0">
                    <a:latin typeface="HSE Sans" panose="02000000000000000000" pitchFamily="2" charset="0"/>
                  </a:rPr>
                  <a:t>а </a:t>
                </a:r>
                <a:r>
                  <a:rPr lang="ru-RU" sz="1800" b="0" i="0" u="none" strike="noStrike" baseline="0" dirty="0">
                    <a:latin typeface="MinionPro-Regular"/>
                  </a:rPr>
                  <a:t>локальная скорость сдвига для средней скорости</a:t>
                </a:r>
                <a:endParaRPr lang="ru-RU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b="0" dirty="0">
                  <a:latin typeface="HSE Sans" panose="02000000000000000000" pitchFamily="2" charset="0"/>
                  <a:ea typeface="Cambria Math" panose="02040503050406030204" pitchFamily="18" charset="0"/>
                </a:endParaRPr>
              </a:p>
              <a:p>
                <a:pPr algn="l"/>
                <a:endParaRPr lang="en-US" dirty="0">
                  <a:latin typeface="HSE Sans" panose="02000000000000000000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HSE Sans" panose="02000000000000000000" pitchFamily="2" charset="0"/>
                  </a:rPr>
                  <a:t>В идеалистической теории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ru-RU" b="0" dirty="0">
                  <a:latin typeface="HSE Sans" panose="02000000000000000000" pitchFamily="2" charset="0"/>
                  <a:ea typeface="Cambria Math" panose="02040503050406030204" pitchFamily="18" charset="0"/>
                </a:endParaRPr>
              </a:p>
              <a:p>
                <a:pPr algn="l"/>
                <a:endParaRPr lang="ru-RU" b="0" dirty="0">
                  <a:latin typeface="HSE Sans" panose="02000000000000000000" pitchFamily="2" charset="0"/>
                  <a:ea typeface="Cambria Math" panose="02040503050406030204" pitchFamily="18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HSE Sans" panose="02000000000000000000" pitchFamily="2" charset="0"/>
                    <a:ea typeface="Cambria Math" panose="02040503050406030204" pitchFamily="18" charset="0"/>
                  </a:rPr>
                  <a:t>mean(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b="0" dirty="0">
                    <a:latin typeface="HSE Sans" panose="02000000000000000000" pitchFamily="2" charset="0"/>
                    <a:ea typeface="Cambria Math" panose="02040503050406030204" pitchFamily="18" charset="0"/>
                  </a:rPr>
                  <a:t>) = -2.22</a:t>
                </a:r>
                <a:endParaRPr lang="ru-RU" dirty="0">
                  <a:latin typeface="HSE Sans" panose="02000000000000000000" pitchFamily="2" charset="0"/>
                  <a:ea typeface="Cambria Math" panose="02040503050406030204" pitchFamily="18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latin typeface="HSE Sans" panose="02000000000000000000" pitchFamily="2" charset="0"/>
                  <a:ea typeface="Cambria Math" panose="02040503050406030204" pitchFamily="18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rad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0.00562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2∗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−4</m:t>
                                </m:r>
                              </m:sup>
                            </m:sSup>
                          </m:den>
                        </m:f>
                      </m:e>
                    </m:rad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5.3</m:t>
                    </m:r>
                  </m:oMath>
                </a14:m>
                <a:endParaRPr lang="en-US" b="0" dirty="0">
                  <a:latin typeface="HSE Sans" panose="02000000000000000000" pitchFamily="2" charset="0"/>
                  <a:ea typeface="Cambria Math" panose="02040503050406030204" pitchFamily="18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b="0" dirty="0">
                  <a:latin typeface="HSE Sans" panose="02000000000000000000" pitchFamily="2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A8A19D-E083-CAF8-AC93-BF00C6628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1470922"/>
                <a:ext cx="2611120" cy="5016886"/>
              </a:xfrm>
              <a:prstGeom prst="rect">
                <a:avLst/>
              </a:prstGeom>
              <a:blipFill>
                <a:blip r:embed="rId2"/>
                <a:stretch>
                  <a:fillRect l="-1869" r="-7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4600BC-B668-A1D2-B232-05E3E5617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5" y="1225216"/>
            <a:ext cx="7728585" cy="51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20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4D25A20-7C8D-D704-767A-7BA58B18E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8EF19E5-7C80-EEE2-A22C-417A1C7BB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DA1BE65-3384-97EB-AA02-AA807B9D00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профиль вихря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EF643F-47C8-DF07-5AD9-9352F2CEA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319" y="1125093"/>
            <a:ext cx="8138681" cy="543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8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53B3C96-FF7A-5D1E-F171-D698D18CE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059277"/>
            <a:ext cx="5245560" cy="777025"/>
          </a:xfrm>
        </p:spPr>
        <p:txBody>
          <a:bodyPr/>
          <a:lstStyle/>
          <a:p>
            <a:r>
              <a:rPr lang="ru-RU" dirty="0"/>
              <a:t>Результаты: энергетический спектр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098083-4A18-4C02-69D2-395A88A02B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5E6F883-D9DD-523B-5E6F-1171EC12FC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0AF8529-B5A4-F599-EE11-6DFDFEC5D9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энергетический спектр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E5DE4F-97B8-D61D-8526-A72FF0C0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" y="1862550"/>
            <a:ext cx="6106857" cy="40282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1B341B-392E-0F93-F549-EE538044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6" y="1961709"/>
            <a:ext cx="5888898" cy="3929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BC37A4-2C2F-4770-B952-5552BC84E5B6}"/>
              </a:ext>
            </a:extLst>
          </p:cNvPr>
          <p:cNvSpPr txBox="1"/>
          <p:nvPr/>
        </p:nvSpPr>
        <p:spPr>
          <a:xfrm>
            <a:off x="585898" y="1556903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>
                <a:latin typeface="HSE Sans" panose="02000000000000000000" pitchFamily="2" charset="0"/>
              </a:rPr>
              <a:t>С подкруткой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D226A-5BA0-AE8D-AFF0-15DABA1543B2}"/>
              </a:ext>
            </a:extLst>
          </p:cNvPr>
          <p:cNvSpPr txBox="1"/>
          <p:nvPr/>
        </p:nvSpPr>
        <p:spPr>
          <a:xfrm>
            <a:off x="6259892" y="1571931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>
                <a:latin typeface="HSE Sans" panose="02000000000000000000" pitchFamily="2" charset="0"/>
              </a:rPr>
              <a:t>Без подкрутки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9B289-753C-CF5E-F128-1DC31ABBD599}"/>
              </a:ext>
            </a:extLst>
          </p:cNvPr>
          <p:cNvSpPr txBox="1"/>
          <p:nvPr/>
        </p:nvSpPr>
        <p:spPr>
          <a:xfrm>
            <a:off x="476249" y="5890782"/>
            <a:ext cx="1181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>
                <a:latin typeface="HSE Sans" panose="02000000000000000000" pitchFamily="2" charset="0"/>
              </a:rPr>
              <a:t>Наклон совпадает с результатами из статьи 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Kramer W. et al. Structure-function scaling of bounded two-dimensional turbulence //Physical Review E. – 2011</a:t>
            </a:r>
            <a:endParaRPr lang="ru-RU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326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Заключение </a:t>
            </a:r>
            <a:r>
              <a:rPr lang="en-US" dirty="0"/>
              <a:t>&amp; </a:t>
            </a:r>
            <a:r>
              <a:rPr lang="ru-RU" dirty="0"/>
              <a:t>Планы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D9B9B1DF-BDAF-9BC1-82D9-E582389ED21D}"/>
              </a:ext>
            </a:extLst>
          </p:cNvPr>
          <p:cNvSpPr txBox="1">
            <a:spLocks/>
          </p:cNvSpPr>
          <p:nvPr/>
        </p:nvSpPr>
        <p:spPr>
          <a:xfrm>
            <a:off x="6360544" y="1447789"/>
            <a:ext cx="5245560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2BAC8AB-E293-480F-0E29-E73496A9A16E}"/>
              </a:ext>
            </a:extLst>
          </p:cNvPr>
          <p:cNvSpPr txBox="1">
            <a:spLocks/>
          </p:cNvSpPr>
          <p:nvPr/>
        </p:nvSpPr>
        <p:spPr>
          <a:xfrm>
            <a:off x="6360544" y="1171986"/>
            <a:ext cx="4819222" cy="1047114"/>
          </a:xfrm>
          <a:prstGeom prst="rect">
            <a:avLst/>
          </a:prstGeom>
        </p:spPr>
        <p:txBody>
          <a:bodyPr vert="horz" lIns="0" tIns="0" rIns="0" bIns="45720" rtlCol="0"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b="1" dirty="0"/>
              <a:t>Перспектива развития: </a:t>
            </a:r>
            <a:r>
              <a:rPr lang="ru-RU" sz="1800" dirty="0"/>
              <a:t>проведение численного моделирования для системы с различными числами Рейнольдса, чтобы проверять </a:t>
            </a:r>
            <a:r>
              <a:rPr lang="ru-RU" sz="1800" dirty="0" err="1"/>
              <a:t>скейлинговые</a:t>
            </a:r>
            <a:r>
              <a:rPr lang="ru-RU" sz="1800" dirty="0"/>
              <a:t> зависимости</a:t>
            </a:r>
            <a:endParaRPr lang="en-US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3AB596-6C84-8938-02CF-74B03DCEB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946" y="2117501"/>
            <a:ext cx="5149880" cy="4456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92F967-80B7-3202-7D8F-06DEF56CB00C}"/>
                  </a:ext>
                </a:extLst>
              </p:cNvPr>
              <p:cNvSpPr txBox="1"/>
              <p:nvPr/>
            </p:nvSpPr>
            <p:spPr>
              <a:xfrm>
                <a:off x="364837" y="1447789"/>
                <a:ext cx="5466620" cy="4938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b="1" dirty="0">
                    <a:latin typeface="HSE Sans" panose="02000000000000000000" pitchFamily="2" charset="0"/>
                  </a:rPr>
                  <a:t>Резюме: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HSE Sans" panose="02000000000000000000" pitchFamily="2" charset="0"/>
                  </a:rPr>
                  <a:t>Счет, учитывающий все масштабы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HSE Sans" panose="02000000000000000000" pitchFamily="2" charset="0"/>
                  </a:rPr>
                  <a:t>При </a:t>
                </a:r>
                <a:r>
                  <a:rPr lang="ru-RU" dirty="0" err="1">
                    <a:latin typeface="HSE Sans" panose="02000000000000000000" pitchFamily="2" charset="0"/>
                  </a:rPr>
                  <a:t>НЕнулевом</a:t>
                </a:r>
                <a:r>
                  <a:rPr lang="ru-RU" dirty="0">
                    <a:latin typeface="HSE Sans" panose="02000000000000000000" pitchFamily="2" charset="0"/>
                  </a:rPr>
                  <a:t> моменте внешней силы образуется один когерентный вихрь в центре; при нулевом – </a:t>
                </a:r>
                <a:r>
                  <a:rPr lang="ru-RU" dirty="0" err="1">
                    <a:latin typeface="HSE Sans" panose="02000000000000000000" pitchFamily="2" charset="0"/>
                  </a:rPr>
                  <a:t>маложивущие</a:t>
                </a:r>
                <a:r>
                  <a:rPr lang="ru-RU" dirty="0">
                    <a:latin typeface="HSE Sans" panose="02000000000000000000" pitchFamily="2" charset="0"/>
                  </a:rPr>
                  <a:t> вихри разной </a:t>
                </a:r>
                <a:r>
                  <a:rPr lang="ru-RU" dirty="0" err="1">
                    <a:latin typeface="HSE Sans" panose="02000000000000000000" pitchFamily="2" charset="0"/>
                  </a:rPr>
                  <a:t>завихренности</a:t>
                </a:r>
                <a:endParaRPr lang="ru-RU" dirty="0">
                  <a:latin typeface="HSE Sans" panose="02000000000000000000" pitchFamily="2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HSE Sans" panose="02000000000000000000" pitchFamily="2" charset="0"/>
                  </a:rPr>
                  <a:t>Около половины диссипации энергии происходит вблизи границ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HSE Sans" panose="02000000000000000000" pitchFamily="2" charset="0"/>
                  </a:rPr>
                  <a:t>Пограничный слой – турбулентный с линейным вязким подслоем, константа Кармана=0.52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HSE Sans" panose="02000000000000000000" pitchFamily="2" charset="0"/>
                  </a:rPr>
                  <a:t>Профиль вихря аксиально-симметричный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</m:oMath>
                </a14:m>
                <a:r>
                  <a:rPr lang="ru-RU" dirty="0">
                    <a:latin typeface="HSE Sans" panose="02000000000000000000" pitchFamily="2" charset="0"/>
                  </a:rPr>
                  <a:t> - не константа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HSE Sans" panose="02000000000000000000" pitchFamily="2" charset="0"/>
                  </a:rPr>
                  <a:t>Энергетический спектр </a:t>
                </a:r>
                <a:r>
                  <a:rPr lang="en-US" dirty="0">
                    <a:latin typeface="HSE Sans" panose="02000000000000000000" pitchFamily="2" charset="0"/>
                  </a:rPr>
                  <a:t>E(k)~k</a:t>
                </a:r>
                <a:r>
                  <a:rPr lang="en-US" baseline="30000" dirty="0">
                    <a:latin typeface="HSE Sans" panose="02000000000000000000" pitchFamily="2" charset="0"/>
                  </a:rPr>
                  <a:t>-3 </a:t>
                </a:r>
                <a:r>
                  <a:rPr lang="en-US" dirty="0">
                    <a:latin typeface="HSE Sans" panose="02000000000000000000" pitchFamily="2" charset="0"/>
                  </a:rPr>
                  <a:t>; </a:t>
                </a:r>
                <a:r>
                  <a:rPr lang="ru-RU" dirty="0">
                    <a:latin typeface="HSE Sans" panose="02000000000000000000" pitchFamily="2" charset="0"/>
                  </a:rPr>
                  <a:t>с учетом оконной функции спектр </a:t>
                </a:r>
                <a:r>
                  <a:rPr lang="en-US" dirty="0">
                    <a:latin typeface="HSE Sans" panose="02000000000000000000" pitchFamily="2" charset="0"/>
                  </a:rPr>
                  <a:t>E(k)~k</a:t>
                </a:r>
                <a:r>
                  <a:rPr lang="en-US" baseline="30000" dirty="0">
                    <a:latin typeface="HSE Sans" panose="02000000000000000000" pitchFamily="2" charset="0"/>
                  </a:rPr>
                  <a:t>-4.5</a:t>
                </a:r>
                <a:endParaRPr lang="ru-RU" dirty="0">
                  <a:latin typeface="HSE Sans" panose="02000000000000000000" pitchFamily="2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ru-RU" dirty="0">
                  <a:latin typeface="HSE Sans" panose="02000000000000000000" pitchFamily="2" charset="0"/>
                </a:endParaRPr>
              </a:p>
              <a:p>
                <a:pPr algn="just"/>
                <a:endParaRPr lang="ru-RU" dirty="0">
                  <a:latin typeface="HSE Sans" panose="02000000000000000000" pitchFamily="2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ru-RU" dirty="0">
                  <a:latin typeface="HSE Sans" panose="02000000000000000000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92F967-80B7-3202-7D8F-06DEF56CB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37" y="1447789"/>
                <a:ext cx="5466620" cy="4938853"/>
              </a:xfrm>
              <a:prstGeom prst="rect">
                <a:avLst/>
              </a:prstGeom>
              <a:blipFill>
                <a:blip r:embed="rId3"/>
                <a:stretch>
                  <a:fillRect l="-1003" t="-617" r="-8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304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37DC186-E6E6-1889-8EBD-219587B69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Результаты: трекинг центра вихря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D25A20-7C8D-D704-767A-7BA58B18E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8EF19E5-7C80-EEE2-A22C-417A1C7BB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границ без проскальзывания на формирование когерентного течения в двумерной турбулентности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DA1BE65-3384-97EB-AA02-AA807B9D00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трекинг центра вихря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78BA0D-CAE3-C6E7-4719-A66E9070C1B7}"/>
              </a:ext>
            </a:extLst>
          </p:cNvPr>
          <p:cNvSpPr txBox="1"/>
          <p:nvPr/>
        </p:nvSpPr>
        <p:spPr>
          <a:xfrm>
            <a:off x="362378" y="2984060"/>
            <a:ext cx="2777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HSE Sans" panose="02000000000000000000" pitchFamily="2" charset="0"/>
              </a:rPr>
              <a:t>Идея:</a:t>
            </a:r>
          </a:p>
          <a:p>
            <a:pPr algn="just"/>
            <a:r>
              <a:rPr lang="ru-RU" dirty="0">
                <a:latin typeface="HSE Sans" panose="02000000000000000000" pitchFamily="2" charset="0"/>
              </a:rPr>
              <a:t>Центральный вихрь – самый большой и имеет форму окружности. Мы знаем, куда направлена </a:t>
            </a:r>
            <a:r>
              <a:rPr lang="ru-RU" dirty="0" err="1">
                <a:latin typeface="HSE Sans" panose="02000000000000000000" pitchFamily="2" charset="0"/>
              </a:rPr>
              <a:t>завихренность</a:t>
            </a:r>
            <a:r>
              <a:rPr lang="ru-RU" dirty="0">
                <a:latin typeface="HSE Sans" panose="02000000000000000000" pitchFamily="2" charset="0"/>
              </a:rPr>
              <a:t>.</a:t>
            </a:r>
          </a:p>
          <a:p>
            <a:pPr algn="just"/>
            <a:endParaRPr lang="ru-RU" dirty="0">
              <a:latin typeface="HSE Sans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HSE Sans" panose="02000000000000000000" pitchFamily="2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5BE9B8F-921A-2F84-EEA2-AC38BB78F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996" y="1968962"/>
            <a:ext cx="4546976" cy="36605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24BBA7-4731-846F-0A60-92EA50E54699}"/>
              </a:ext>
            </a:extLst>
          </p:cNvPr>
          <p:cNvSpPr txBox="1"/>
          <p:nvPr/>
        </p:nvSpPr>
        <p:spPr>
          <a:xfrm>
            <a:off x="3817935" y="2213166"/>
            <a:ext cx="30416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HSE Sans" panose="02000000000000000000" pitchFamily="2" charset="0"/>
              </a:rPr>
              <a:t>Алгоритм: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HSE Sans" panose="02000000000000000000" pitchFamily="2" charset="0"/>
              </a:rPr>
              <a:t>В массиве </a:t>
            </a:r>
            <a:r>
              <a:rPr lang="ru-RU" dirty="0" err="1">
                <a:latin typeface="HSE Sans" panose="02000000000000000000" pitchFamily="2" charset="0"/>
              </a:rPr>
              <a:t>завихренности</a:t>
            </a:r>
            <a:r>
              <a:rPr lang="ru-RU" dirty="0">
                <a:latin typeface="HSE Sans" panose="02000000000000000000" pitchFamily="2" charset="0"/>
              </a:rPr>
              <a:t> ищем максимальный квадрат значений нужного знака</a:t>
            </a:r>
            <a:endParaRPr lang="en-US" dirty="0">
              <a:latin typeface="HSE Sans" panose="02000000000000000000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n-US" dirty="0">
              <a:latin typeface="HSE Sans" panose="02000000000000000000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ru-RU" dirty="0">
              <a:latin typeface="HSE Sans" panose="02000000000000000000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HSE Sans" panose="02000000000000000000" pitchFamily="2" charset="0"/>
              </a:rPr>
              <a:t>Внутри  этого квадрата значений, немного отходя от границ, ищем максимальную </a:t>
            </a:r>
            <a:r>
              <a:rPr lang="ru-RU" dirty="0" err="1">
                <a:latin typeface="HSE Sans" panose="02000000000000000000" pitchFamily="2" charset="0"/>
              </a:rPr>
              <a:t>завихренность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ACE52430-F174-7D20-51B9-4CACAD571B4A}"/>
              </a:ext>
            </a:extLst>
          </p:cNvPr>
          <p:cNvSpPr/>
          <p:nvPr/>
        </p:nvSpPr>
        <p:spPr>
          <a:xfrm>
            <a:off x="8302283" y="2641600"/>
            <a:ext cx="2033209" cy="965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34845DB-AEB8-90D4-DF35-5447B5E464A0}"/>
              </a:ext>
            </a:extLst>
          </p:cNvPr>
          <p:cNvSpPr/>
          <p:nvPr/>
        </p:nvSpPr>
        <p:spPr>
          <a:xfrm>
            <a:off x="8788400" y="2854960"/>
            <a:ext cx="904240" cy="497840"/>
          </a:xfrm>
          <a:prstGeom prst="round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163BD7C-4EE6-A37A-F027-2C27BA08CE88}"/>
              </a:ext>
            </a:extLst>
          </p:cNvPr>
          <p:cNvSpPr/>
          <p:nvPr/>
        </p:nvSpPr>
        <p:spPr>
          <a:xfrm>
            <a:off x="9286240" y="3108960"/>
            <a:ext cx="335280" cy="24384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CE5E68-5735-04B9-374F-ECB74CCE62B8}"/>
              </a:ext>
            </a:extLst>
          </p:cNvPr>
          <p:cNvSpPr txBox="1"/>
          <p:nvPr/>
        </p:nvSpPr>
        <p:spPr>
          <a:xfrm>
            <a:off x="7152640" y="1516666"/>
            <a:ext cx="4546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latin typeface="HSE Sans" panose="02000000000000000000" pitchFamily="2" charset="0"/>
              </a:rPr>
              <a:t>Пример работы алгоритма на массиве случайных чисел</a:t>
            </a:r>
          </a:p>
        </p:txBody>
      </p:sp>
    </p:spTree>
    <p:extLst>
      <p:ext uri="{BB962C8B-B14F-4D97-AF65-F5344CB8AC3E}">
        <p14:creationId xmlns:p14="http://schemas.microsoft.com/office/powerpoint/2010/main" val="184260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B97C126E-0AD9-8075-DB6B-8D7ED8A6C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 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33FACC9-11FA-3CDE-273C-3CF862BC15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05821A1-76AA-BDFE-8361-136774194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профиль скорости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FC743B-3F10-A81F-6A66-8C31432ABCD3}"/>
                  </a:ext>
                </a:extLst>
              </p:cNvPr>
              <p:cNvSpPr txBox="1"/>
              <p:nvPr/>
            </p:nvSpPr>
            <p:spPr>
              <a:xfrm>
                <a:off x="356424" y="2043821"/>
                <a:ext cx="2482026" cy="2898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</a:rPr>
                  <a:t>   wall shear stress</a:t>
                </a:r>
                <a:r>
                  <a:rPr lang="ru-RU" sz="2000" dirty="0">
                    <a:latin typeface="Cambria Math" panose="02040503050406030204" pitchFamily="18" charset="0"/>
                  </a:rPr>
                  <a:t>:</a:t>
                </a:r>
                <a:endParaRPr lang="ru-RU" sz="2000" b="0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𝑑𝑈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HSE Sans" panose="02000000000000000000" pitchFamily="2" charset="0"/>
                </a:endParaRPr>
              </a:p>
              <a:p>
                <a:pPr algn="l"/>
                <a:endParaRPr lang="ru-RU" sz="2000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2000" b="0" dirty="0">
                  <a:latin typeface="HSE Sans" panose="02000000000000000000" pitchFamily="2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000" b="0" dirty="0">
                  <a:latin typeface="HSE Sans" panose="02000000000000000000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ru-RU" sz="2000" dirty="0">
                    <a:latin typeface="HSE Sans" panose="02000000000000000000" pitchFamily="2" charset="0"/>
                  </a:rPr>
                  <a:t> – константа Кармана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FC743B-3F10-A81F-6A66-8C31432AB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24" y="2043821"/>
                <a:ext cx="2482026" cy="2898486"/>
              </a:xfrm>
              <a:prstGeom prst="rect">
                <a:avLst/>
              </a:prstGeom>
              <a:blipFill>
                <a:blip r:embed="rId2"/>
                <a:stretch>
                  <a:fillRect l="-2451" t="-2731" r="-5147" b="-44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4AD80D-873C-7A26-0BB1-979CF7A5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314" y="1239393"/>
            <a:ext cx="8058150" cy="53763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9417CF-127E-CFF2-0853-ABA417ADA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1514052"/>
            <a:ext cx="3978752" cy="3095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2D214A-4807-A6CF-DC22-BA1AACC7194C}"/>
              </a:ext>
            </a:extLst>
          </p:cNvPr>
          <p:cNvSpPr txBox="1"/>
          <p:nvPr/>
        </p:nvSpPr>
        <p:spPr>
          <a:xfrm>
            <a:off x="3350314" y="4471760"/>
            <a:ext cx="3255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31F20"/>
                </a:solidFill>
              </a:rPr>
              <a:t>Samanta D. et al. Scaling of near-wall flows in quasi-two-dimensional turbulent channels //Physical review letters. – 2014.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19319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4D25A20-7C8D-D704-767A-7BA58B18E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8EF19E5-7C80-EEE2-A22C-417A1C7BB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DA1BE65-3384-97EB-AA02-AA807B9D00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профиль вихря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01753F-00D8-E48E-24BD-594211ADD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1" y="1093062"/>
            <a:ext cx="10220960" cy="56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5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2188" y="1573866"/>
            <a:ext cx="4023359" cy="503889"/>
          </a:xfrm>
        </p:spPr>
        <p:txBody>
          <a:bodyPr>
            <a:noAutofit/>
          </a:bodyPr>
          <a:lstStyle/>
          <a:p>
            <a:pPr algn="just"/>
            <a:r>
              <a:rPr lang="ru-RU" sz="1800" dirty="0"/>
              <a:t>Уравнение Навье-Стокса:</a:t>
            </a:r>
          </a:p>
          <a:p>
            <a:pPr algn="just"/>
            <a:endParaRPr lang="ru-RU" sz="1800" dirty="0"/>
          </a:p>
          <a:p>
            <a:pPr algn="just"/>
            <a:endParaRPr lang="en-US" sz="2000" b="1" dirty="0"/>
          </a:p>
          <a:p>
            <a:pPr algn="just"/>
            <a:endParaRPr lang="ru-RU" sz="2000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Постановка задачи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D00D85-C701-7EF6-EEDC-4A6097E625BD}"/>
                  </a:ext>
                </a:extLst>
              </p:cNvPr>
              <p:cNvSpPr txBox="1"/>
              <p:nvPr/>
            </p:nvSpPr>
            <p:spPr>
              <a:xfrm>
                <a:off x="6170405" y="2089281"/>
                <a:ext cx="55101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𝝊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𝝊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ru-RU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𝝊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D00D85-C701-7EF6-EEDC-4A6097E62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405" y="2089281"/>
                <a:ext cx="5510102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CA138D8-ECCB-458B-FC17-A1F26BBB1219}"/>
                  </a:ext>
                </a:extLst>
              </p:cNvPr>
              <p:cNvSpPr txBox="1"/>
              <p:nvPr/>
            </p:nvSpPr>
            <p:spPr>
              <a:xfrm>
                <a:off x="6437948" y="2811203"/>
                <a:ext cx="4145280" cy="3130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ru-RU" dirty="0">
                    <a:latin typeface="HSE Sans" panose="02000000000000000000" pitchFamily="2" charset="0"/>
                  </a:rPr>
                  <a:t>Нулевые граничные условия</a:t>
                </a:r>
              </a:p>
              <a:p>
                <a:pPr marL="285750" indent="-285750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𝑈𝐿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ru-RU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&gt;&gt; 1</m:t>
                    </m:r>
                  </m:oMath>
                </a14:m>
                <a:endParaRPr lang="ru-RU" dirty="0">
                  <a:latin typeface="HSE Sans" panose="02000000000000000000" pitchFamily="2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ru-RU" dirty="0">
                    <a:latin typeface="HSE Sans" panose="02000000000000000000" pitchFamily="2" charset="0"/>
                  </a:rPr>
                  <a:t>Отсутствует трение о дно</a:t>
                </a:r>
                <a:endParaRPr lang="en-US" dirty="0">
                  <a:latin typeface="HSE Sans" panose="02000000000000000000" pitchFamily="2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b="1" i="1" dirty="0">
                    <a:latin typeface="HSE Sans" panose="02000000000000000000" pitchFamily="2" charset="0"/>
                  </a:rPr>
                  <a:t>f </a:t>
                </a:r>
                <a:r>
                  <a:rPr lang="en-US" dirty="0">
                    <a:latin typeface="HSE Sans" panose="02000000000000000000" pitchFamily="2" charset="0"/>
                  </a:rPr>
                  <a:t>– </a:t>
                </a:r>
                <a:r>
                  <a:rPr lang="ru-RU" dirty="0">
                    <a:latin typeface="HSE Sans" panose="02000000000000000000" pitchFamily="2" charset="0"/>
                  </a:rPr>
                  <a:t>стационарная внешняя сила, масштаб накачки </a:t>
                </a:r>
                <a:r>
                  <a:rPr lang="en-US" dirty="0" err="1">
                    <a:latin typeface="HSE Sans" panose="02000000000000000000" pitchFamily="2" charset="0"/>
                  </a:rPr>
                  <a:t>k</a:t>
                </a:r>
                <a:r>
                  <a:rPr lang="en-US" baseline="-25000" dirty="0" err="1">
                    <a:latin typeface="HSE Sans" panose="02000000000000000000" pitchFamily="2" charset="0"/>
                  </a:rPr>
                  <a:t>f</a:t>
                </a:r>
                <a:r>
                  <a:rPr lang="en-US" dirty="0">
                    <a:latin typeface="HSE Sans" panose="02000000000000000000" pitchFamily="2" charset="0"/>
                  </a:rPr>
                  <a:t> = 5</a:t>
                </a:r>
                <a:endParaRPr lang="ru-RU" b="1" i="1" dirty="0">
                  <a:latin typeface="HSE Sans" panose="02000000000000000000" pitchFamily="2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ru-RU" dirty="0">
                    <a:latin typeface="HSE Sans" panose="02000000000000000000" pitchFamily="2" charset="0"/>
                  </a:rPr>
                  <a:t>Сетка</a:t>
                </a:r>
                <a:r>
                  <a:rPr lang="en-US" dirty="0">
                    <a:latin typeface="HSE Sans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latin typeface="HSE Sans" panose="02000000000000000000" pitchFamily="2" charset="0"/>
                  </a:rPr>
                  <a:t>;</a:t>
                </a:r>
                <a:r>
                  <a:rPr lang="ru-RU" dirty="0">
                    <a:latin typeface="HSE Sans" panose="02000000000000000000" pitchFamily="2" charset="0"/>
                  </a:rPr>
                  <a:t> ячеек </a:t>
                </a: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4096</m:t>
                    </m:r>
                    <m:r>
                      <a:rPr lang="ru-RU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ru-RU" i="1" dirty="0" smtClean="0">
                        <a:latin typeface="Cambria Math" panose="02040503050406030204" pitchFamily="18" charset="0"/>
                      </a:rPr>
                      <m:t>4096</m:t>
                    </m:r>
                  </m:oMath>
                </a14:m>
                <a:r>
                  <a:rPr lang="ru-RU" dirty="0">
                    <a:latin typeface="HSE Sans" panose="02000000000000000000" pitchFamily="2" charset="0"/>
                  </a:rPr>
                  <a:t>;    </a:t>
                </a:r>
                <a:r>
                  <a:rPr lang="en-US" dirty="0">
                    <a:latin typeface="HSE Sans" panose="02000000000000000000" pitchFamily="2" charset="0"/>
                  </a:rPr>
                  <a:t>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CA138D8-ECCB-458B-FC17-A1F26BBB1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948" y="2811203"/>
                <a:ext cx="4145280" cy="3130537"/>
              </a:xfrm>
              <a:prstGeom prst="rect">
                <a:avLst/>
              </a:prstGeom>
              <a:blipFill>
                <a:blip r:embed="rId3"/>
                <a:stretch>
                  <a:fillRect l="-1029" r="-1324" b="-21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75580E4-C030-690B-2319-E1819B96CD89}"/>
              </a:ext>
            </a:extLst>
          </p:cNvPr>
          <p:cNvSpPr txBox="1"/>
          <p:nvPr/>
        </p:nvSpPr>
        <p:spPr>
          <a:xfrm>
            <a:off x="793498" y="2690336"/>
            <a:ext cx="4960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HSE Sans" panose="02000000000000000000" pitchFamily="2" charset="0"/>
              </a:rPr>
              <a:t>Изучаем</a:t>
            </a:r>
            <a:r>
              <a:rPr lang="ru-RU" dirty="0">
                <a:latin typeface="HSE Sans" panose="02000000000000000000" pitchFamily="2" charset="0"/>
              </a:rPr>
              <a:t>: двумерную турбулентность, возбуждаемую в конечной квадратной коробке</a:t>
            </a:r>
          </a:p>
          <a:p>
            <a:pPr algn="just"/>
            <a:endParaRPr lang="ru-RU" dirty="0">
              <a:latin typeface="HSE Sans" panose="02000000000000000000" pitchFamily="2" charset="0"/>
            </a:endParaRPr>
          </a:p>
          <a:p>
            <a:pPr algn="just"/>
            <a:r>
              <a:rPr lang="ru-RU" b="1" dirty="0">
                <a:latin typeface="HSE Sans" panose="02000000000000000000" pitchFamily="2" charset="0"/>
              </a:rPr>
              <a:t>Цель</a:t>
            </a:r>
            <a:r>
              <a:rPr lang="ru-RU" dirty="0">
                <a:latin typeface="HSE Sans" panose="02000000000000000000" pitchFamily="2" charset="0"/>
              </a:rPr>
              <a:t>: исследовать влияние твердых границ на систему</a:t>
            </a:r>
          </a:p>
        </p:txBody>
      </p:sp>
    </p:spTree>
    <p:extLst>
      <p:ext uri="{BB962C8B-B14F-4D97-AF65-F5344CB8AC3E}">
        <p14:creationId xmlns:p14="http://schemas.microsoft.com/office/powerpoint/2010/main" val="374481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4D25A20-7C8D-D704-767A-7BA58B18E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8EF19E5-7C80-EEE2-A22C-417A1C7BB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DA1BE65-3384-97EB-AA02-AA807B9D00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профиль вихря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27D53F-3D27-7012-4A56-A2F11FD32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63" y="1036319"/>
            <a:ext cx="8458105" cy="561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90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EED3FD-B8A9-7963-11B5-37D8D57CB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446" y="1836302"/>
            <a:ext cx="6991105" cy="4528923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585A3B3-968D-38C7-BBFD-D38B67054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4524582" cy="777025"/>
          </a:xfrm>
        </p:spPr>
        <p:txBody>
          <a:bodyPr>
            <a:normAutofit/>
          </a:bodyPr>
          <a:lstStyle/>
          <a:p>
            <a:r>
              <a:rPr lang="ru-RU" dirty="0"/>
              <a:t>Профиль скорости вблизи стенки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7C126E-0AD9-8075-DB6B-8D7ED8A6C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 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33FACC9-11FA-3CDE-273C-3CF862BC15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границ без проскальзывания на формирование когерентного течения в двумерной турбулентности</a:t>
            </a:r>
            <a:endParaRPr lang="ru-RU" dirty="0"/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05821A1-76AA-BDFE-8361-136774194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профиль скорости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C57DA-3C94-E0FD-79D3-B9F84855D28C}"/>
              </a:ext>
            </a:extLst>
          </p:cNvPr>
          <p:cNvSpPr txBox="1"/>
          <p:nvPr/>
        </p:nvSpPr>
        <p:spPr>
          <a:xfrm>
            <a:off x="3127084" y="6332530"/>
            <a:ext cx="5937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latin typeface="HSE Sans" panose="02000000000000000000" pitchFamily="2" charset="0"/>
              </a:rPr>
              <a:t>Рисунок</a:t>
            </a:r>
            <a:r>
              <a:rPr lang="en-US" sz="1100" dirty="0">
                <a:latin typeface="HSE Sans" panose="02000000000000000000" pitchFamily="2" charset="0"/>
              </a:rPr>
              <a:t> </a:t>
            </a:r>
            <a:r>
              <a:rPr lang="ru-RU" sz="1100" dirty="0">
                <a:latin typeface="HSE Sans" panose="02000000000000000000" pitchFamily="2" charset="0"/>
              </a:rPr>
              <a:t>7: профиль скорости и ее стандартное отклонение вблизи пограничного слоя</a:t>
            </a:r>
          </a:p>
        </p:txBody>
      </p:sp>
    </p:spTree>
    <p:extLst>
      <p:ext uri="{BB962C8B-B14F-4D97-AF65-F5344CB8AC3E}">
        <p14:creationId xmlns:p14="http://schemas.microsoft.com/office/powerpoint/2010/main" val="68500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680CBD3-987F-47F7-5B0B-C2ED1D41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059277"/>
            <a:ext cx="5245560" cy="777025"/>
          </a:xfrm>
        </p:spPr>
        <p:txBody>
          <a:bodyPr/>
          <a:lstStyle/>
          <a:p>
            <a:r>
              <a:rPr lang="ru-RU" dirty="0"/>
              <a:t>Качественная картина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D302C5-6A09-9319-A0B4-A621E7AD19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A816412-5CE7-7CB0-0E4E-EB220C79B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4DB75E3-65FB-58AA-B24B-B96E80381D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Качественная картина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2B138A-4DC8-F0A1-79D8-67F45D450581}"/>
                  </a:ext>
                </a:extLst>
              </p:cNvPr>
              <p:cNvSpPr txBox="1"/>
              <p:nvPr/>
            </p:nvSpPr>
            <p:spPr>
              <a:xfrm>
                <a:off x="406400" y="1439358"/>
                <a:ext cx="5689600" cy="66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0.1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5⋅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−0.1∗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b="0" i="1" dirty="0">
                  <a:latin typeface="Cambria Math" panose="02040503050406030204" pitchFamily="18" charset="0"/>
                </a:endParaRPr>
              </a:p>
              <a:p>
                <a:pPr algn="just"/>
                <a:r>
                  <a:rPr lang="ru-RU" b="0" i="1" dirty="0">
                    <a:latin typeface="Cambria Math" panose="02040503050406030204" pitchFamily="18" charset="0"/>
                  </a:rPr>
                  <a:t> </a:t>
                </a:r>
                <a:r>
                  <a:rPr lang="ru-RU" dirty="0" err="1">
                    <a:latin typeface="HSE Sans" panose="02000000000000000000" pitchFamily="2" charset="0"/>
                  </a:rPr>
                  <a:t>НЕнулевой</a:t>
                </a:r>
                <a:r>
                  <a:rPr lang="ru-RU" dirty="0">
                    <a:latin typeface="HSE Sans" panose="02000000000000000000" pitchFamily="2" charset="0"/>
                  </a:rPr>
                  <a:t> момент силы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=&lt;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ru-RU" dirty="0">
                  <a:latin typeface="HSE Sans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2B138A-4DC8-F0A1-79D8-67F45D450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1439358"/>
                <a:ext cx="5689600" cy="668581"/>
              </a:xfrm>
              <a:prstGeom prst="rect">
                <a:avLst/>
              </a:prstGeom>
              <a:blipFill>
                <a:blip r:embed="rId5"/>
                <a:stretch>
                  <a:fillRect l="-107" b="-109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887449-1F5D-FFA6-5F63-D7D3A82E5744}"/>
                  </a:ext>
                </a:extLst>
              </p:cNvPr>
              <p:cNvSpPr txBox="1"/>
              <p:nvPr/>
            </p:nvSpPr>
            <p:spPr>
              <a:xfrm>
                <a:off x="6282264" y="1439358"/>
                <a:ext cx="532383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0.1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−0.1∗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b="0" dirty="0">
                  <a:latin typeface="Cambria Math" panose="02040503050406030204" pitchFamily="18" charset="0"/>
                </a:endParaRPr>
              </a:p>
              <a:p>
                <a:pPr algn="just"/>
                <a:r>
                  <a:rPr lang="ru-RU" dirty="0">
                    <a:latin typeface="HSE Sans" panose="02000000000000000000" pitchFamily="2" charset="0"/>
                  </a:rPr>
                  <a:t>нулевой момент силы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887449-1F5D-FFA6-5F63-D7D3A82E5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264" y="1439358"/>
                <a:ext cx="5323838" cy="646331"/>
              </a:xfrm>
              <a:prstGeom prst="rect">
                <a:avLst/>
              </a:prstGeom>
              <a:blipFill>
                <a:blip r:embed="rId6"/>
                <a:stretch>
                  <a:fillRect l="-1031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4096-no-moment-1700-230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3DD1C98-2471-03F6-9851-2F4D7B6006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14"/>
                </p14:media>
              </p:ext>
            </p:extLst>
          </p:nvPr>
        </p:nvPicPr>
        <p:blipFill rotWithShape="1">
          <a:blip r:embed="rId7"/>
          <a:srcRect l="11551" r="11778"/>
          <a:stretch/>
        </p:blipFill>
        <p:spPr>
          <a:xfrm>
            <a:off x="6289042" y="2085689"/>
            <a:ext cx="5258117" cy="4572000"/>
          </a:xfrm>
          <a:prstGeom prst="rect">
            <a:avLst/>
          </a:prstGeom>
        </p:spPr>
      </p:pic>
      <p:pic>
        <p:nvPicPr>
          <p:cNvPr id="13" name="4096centervideo-2200-2800">
            <a:hlinkClick r:id="" action="ppaction://media"/>
            <a:extLst>
              <a:ext uri="{FF2B5EF4-FFF2-40B4-BE49-F238E27FC236}">
                <a16:creationId xmlns:a16="http://schemas.microsoft.com/office/drawing/2014/main" id="{1DF9D2AC-8E84-AFBC-971F-335DD6E4C9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259"/>
                </p14:media>
              </p:ext>
            </p:extLst>
          </p:nvPr>
        </p:nvPicPr>
        <p:blipFill rotWithShape="1">
          <a:blip r:embed="rId8"/>
          <a:srcRect l="12411" r="10899"/>
          <a:stretch/>
        </p:blipFill>
        <p:spPr>
          <a:xfrm>
            <a:off x="406400" y="2085689"/>
            <a:ext cx="525943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7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680CBD3-987F-47F7-5B0B-C2ED1D41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момента силы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D302C5-6A09-9319-A0B4-A621E7AD19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A816412-5CE7-7CB0-0E4E-EB220C79B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4DB75E3-65FB-58AA-B24B-B96E80381D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Качественная картина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887449-1F5D-FFA6-5F63-D7D3A82E5744}"/>
                  </a:ext>
                </a:extLst>
              </p:cNvPr>
              <p:cNvSpPr txBox="1"/>
              <p:nvPr/>
            </p:nvSpPr>
            <p:spPr>
              <a:xfrm>
                <a:off x="6275498" y="1625493"/>
                <a:ext cx="532383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0.1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−0.1∗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b="0" dirty="0">
                  <a:latin typeface="Cambria Math" panose="02040503050406030204" pitchFamily="18" charset="0"/>
                </a:endParaRPr>
              </a:p>
              <a:p>
                <a:pPr algn="just"/>
                <a:r>
                  <a:rPr lang="ru-RU" dirty="0">
                    <a:latin typeface="HSE Sans" panose="02000000000000000000" pitchFamily="2" charset="0"/>
                  </a:rPr>
                  <a:t>нулевой момент силы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887449-1F5D-FFA6-5F63-D7D3A82E5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498" y="1625493"/>
                <a:ext cx="5323838" cy="646331"/>
              </a:xfrm>
              <a:prstGeom prst="rect">
                <a:avLst/>
              </a:prstGeom>
              <a:blipFill>
                <a:blip r:embed="rId2"/>
                <a:stretch>
                  <a:fillRect l="-915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112B7F-8D0D-4CD9-1FD4-947B6C59A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17"/>
          <a:stretch/>
        </p:blipFill>
        <p:spPr>
          <a:xfrm>
            <a:off x="249073" y="2854283"/>
            <a:ext cx="4358170" cy="30883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2C553C-58CD-7FF1-3A13-5B717E964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238" y="2222861"/>
            <a:ext cx="6096001" cy="40640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A7B060-43A8-508A-9B37-DFFD8643E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112" y="4333240"/>
            <a:ext cx="2918926" cy="2475127"/>
          </a:xfrm>
          <a:prstGeom prst="rect">
            <a:avLst/>
          </a:prstGeom>
        </p:spPr>
      </p:pic>
      <p:sp>
        <p:nvSpPr>
          <p:cNvPr id="17" name="Стрелка: влево-вправо 16">
            <a:extLst>
              <a:ext uri="{FF2B5EF4-FFF2-40B4-BE49-F238E27FC236}">
                <a16:creationId xmlns:a16="http://schemas.microsoft.com/office/drawing/2014/main" id="{54F84468-E80F-E510-7D7D-1EB4AE34D72F}"/>
              </a:ext>
            </a:extLst>
          </p:cNvPr>
          <p:cNvSpPr/>
          <p:nvPr/>
        </p:nvSpPr>
        <p:spPr>
          <a:xfrm>
            <a:off x="9014147" y="5369560"/>
            <a:ext cx="671929" cy="25400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B196C58-CA9F-BB90-FCB2-A74369ED2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936" y="3570405"/>
            <a:ext cx="3525482" cy="30035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2B138A-4DC8-F0A1-79D8-67F45D450581}"/>
                  </a:ext>
                </a:extLst>
              </p:cNvPr>
              <p:cNvSpPr txBox="1"/>
              <p:nvPr/>
            </p:nvSpPr>
            <p:spPr>
              <a:xfrm>
                <a:off x="406400" y="1827871"/>
                <a:ext cx="5689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0.1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5⋅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−0.1∗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b="0" i="1" dirty="0">
                  <a:latin typeface="Cambria Math" panose="02040503050406030204" pitchFamily="18" charset="0"/>
                </a:endParaRPr>
              </a:p>
              <a:p>
                <a:pPr algn="just"/>
                <a:r>
                  <a:rPr lang="ru-RU" b="0" i="1" dirty="0">
                    <a:latin typeface="Cambria Math" panose="02040503050406030204" pitchFamily="18" charset="0"/>
                  </a:rPr>
                  <a:t> </a:t>
                </a:r>
                <a:r>
                  <a:rPr lang="ru-RU" dirty="0" err="1">
                    <a:latin typeface="HSE Sans" panose="02000000000000000000" pitchFamily="2" charset="0"/>
                  </a:rPr>
                  <a:t>НЕнулевой</a:t>
                </a:r>
                <a:r>
                  <a:rPr lang="ru-RU" dirty="0">
                    <a:latin typeface="HSE Sans" panose="02000000000000000000" pitchFamily="2" charset="0"/>
                  </a:rPr>
                  <a:t> момент силы</a:t>
                </a:r>
                <a:endParaRPr lang="en-US" dirty="0">
                  <a:latin typeface="HSE Sans" panose="02000000000000000000" pitchFamily="2" charset="0"/>
                </a:endParaRPr>
              </a:p>
              <a:p>
                <a:pPr algn="just"/>
                <a:r>
                  <a:rPr lang="ru-RU" dirty="0">
                    <a:latin typeface="HSE Sans" panose="02000000000000000000" pitchFamily="2" charset="0"/>
                  </a:rPr>
                  <a:t>График для момента импульса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=&lt;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ru-RU" dirty="0">
                  <a:latin typeface="HSE Sans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2B138A-4DC8-F0A1-79D8-67F45D450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1827871"/>
                <a:ext cx="5689600" cy="923330"/>
              </a:xfrm>
              <a:prstGeom prst="rect">
                <a:avLst/>
              </a:prstGeom>
              <a:blipFill>
                <a:blip r:embed="rId7"/>
                <a:stretch>
                  <a:fillRect l="-965" b="-99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Стрелка: влево-вправо 20">
            <a:extLst>
              <a:ext uri="{FF2B5EF4-FFF2-40B4-BE49-F238E27FC236}">
                <a16:creationId xmlns:a16="http://schemas.microsoft.com/office/drawing/2014/main" id="{EB7A1AB0-A0D4-882F-EA15-1E6FADBB5866}"/>
              </a:ext>
            </a:extLst>
          </p:cNvPr>
          <p:cNvSpPr/>
          <p:nvPr/>
        </p:nvSpPr>
        <p:spPr>
          <a:xfrm rot="6132717">
            <a:off x="7161834" y="3231055"/>
            <a:ext cx="697683" cy="212354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689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585A3B3-968D-38C7-BBFD-D38B67054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6546422" cy="777025"/>
          </a:xfrm>
        </p:spPr>
        <p:txBody>
          <a:bodyPr/>
          <a:lstStyle/>
          <a:p>
            <a:r>
              <a:rPr lang="ru-RU" dirty="0"/>
              <a:t>Хороший ли счёт?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7C126E-0AD9-8075-DB6B-8D7ED8A6C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 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33FACC9-11FA-3CDE-273C-3CF862BC15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05821A1-76AA-BDFE-8361-136774194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верификация счёта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4109391-0421-3AAF-B6A3-0C578E09375E}"/>
                  </a:ext>
                </a:extLst>
              </p:cNvPr>
              <p:cNvSpPr txBox="1"/>
              <p:nvPr/>
            </p:nvSpPr>
            <p:spPr>
              <a:xfrm>
                <a:off x="585898" y="1830071"/>
                <a:ext cx="11020204" cy="1095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ru-RU" dirty="0">
                    <a:latin typeface="HSE Sans" panose="02000000000000000000" pitchFamily="2" charset="0"/>
                  </a:rPr>
                  <a:t>Баланс энергии: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  <m:sSub>
                        <m:sSub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dirty="0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b>
                          <m:r>
                            <a:rPr lang="ru-RU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ru-RU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  <m:sSub>
                        <m:sSubPr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ru-RU" dirty="0">
                  <a:latin typeface="HSE Sans" panose="02000000000000000000" pitchFamily="2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4109391-0421-3AAF-B6A3-0C578E093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98" y="1830071"/>
                <a:ext cx="11020204" cy="1095877"/>
              </a:xfrm>
              <a:prstGeom prst="rect">
                <a:avLst/>
              </a:prstGeom>
              <a:blipFill>
                <a:blip r:embed="rId2"/>
                <a:stretch>
                  <a:fillRect l="-442" t="-2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3920206-FB38-838F-291E-DF48134C7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89" y="2788134"/>
            <a:ext cx="2438740" cy="4096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8B2F74-444C-3C3D-56B4-6D29C7C48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61" y="3143910"/>
            <a:ext cx="5174420" cy="35639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03D8C3-E32F-4C05-9428-61BAECB50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143910"/>
            <a:ext cx="5174420" cy="353519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315CF38-420F-800F-7392-9536A7060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728" y="2818487"/>
            <a:ext cx="1933845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68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B97C126E-0AD9-8075-DB6B-8D7ED8A6C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 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33FACC9-11FA-3CDE-273C-3CF862BC15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05821A1-76AA-BDFE-8361-136774194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диссипация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C57DA-3C94-E0FD-79D3-B9F84855D28C}"/>
              </a:ext>
            </a:extLst>
          </p:cNvPr>
          <p:cNvSpPr txBox="1"/>
          <p:nvPr/>
        </p:nvSpPr>
        <p:spPr>
          <a:xfrm>
            <a:off x="6259892" y="1539161"/>
            <a:ext cx="5424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HSE Sans" panose="02000000000000000000" pitchFamily="2" charset="0"/>
              </a:rPr>
              <a:t>Рисунок: пространственная плотность диссипации энергии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FE9EFBC-EA5F-CEDF-B186-75ED04C59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137639"/>
            <a:ext cx="6546422" cy="777025"/>
          </a:xfrm>
        </p:spPr>
        <p:txBody>
          <a:bodyPr/>
          <a:lstStyle/>
          <a:p>
            <a:r>
              <a:rPr lang="ru-RU" dirty="0"/>
              <a:t>Где происходит основная диссипация?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5E1ED2-BBEF-BC52-FE3F-F0F34B15E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1"/>
          <a:stretch/>
        </p:blipFill>
        <p:spPr>
          <a:xfrm>
            <a:off x="6096000" y="1914664"/>
            <a:ext cx="5424355" cy="47536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D4FB7C-669E-C89F-33D7-766256750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61" y="1914664"/>
            <a:ext cx="5422209" cy="48315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9988CA-4177-4318-92CD-B147F9CAC17A}"/>
              </a:ext>
            </a:extLst>
          </p:cNvPr>
          <p:cNvSpPr txBox="1"/>
          <p:nvPr/>
        </p:nvSpPr>
        <p:spPr>
          <a:xfrm>
            <a:off x="661547" y="1539161"/>
            <a:ext cx="5424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HSE Sans" panose="02000000000000000000" pitchFamily="2" charset="0"/>
              </a:rPr>
              <a:t>Рисунок: поле </a:t>
            </a:r>
            <a:r>
              <a:rPr lang="ru-RU" sz="1600" dirty="0" err="1">
                <a:latin typeface="HSE Sans" panose="02000000000000000000" pitchFamily="2" charset="0"/>
              </a:rPr>
              <a:t>завихренности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34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B97C126E-0AD9-8075-DB6B-8D7ED8A6C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 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33FACC9-11FA-3CDE-273C-3CF862BC15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05821A1-76AA-BDFE-8361-136774194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диссипация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99407E-FE2A-DAF1-CF05-1FAF20BA0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r="2988" b="7032"/>
          <a:stretch/>
        </p:blipFill>
        <p:spPr>
          <a:xfrm>
            <a:off x="391268" y="1604758"/>
            <a:ext cx="4912252" cy="4446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AC57DA-3C94-E0FD-79D3-B9F84855D28C}"/>
              </a:ext>
            </a:extLst>
          </p:cNvPr>
          <p:cNvSpPr txBox="1"/>
          <p:nvPr/>
        </p:nvSpPr>
        <p:spPr>
          <a:xfrm>
            <a:off x="526283" y="6051437"/>
            <a:ext cx="4786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HSE Sans" panose="02000000000000000000" pitchFamily="2" charset="0"/>
              </a:rPr>
              <a:t>Рисунок: пространственная плотность диссипации энергии</a:t>
            </a:r>
            <a:r>
              <a:rPr lang="en-US" sz="1600" dirty="0">
                <a:latin typeface="HSE Sans" panose="02000000000000000000" pitchFamily="2" charset="0"/>
              </a:rPr>
              <a:t> (</a:t>
            </a:r>
            <a:r>
              <a:rPr lang="ru-RU" sz="1600" dirty="0">
                <a:latin typeface="HSE Sans" panose="02000000000000000000" pitchFamily="2" charset="0"/>
              </a:rPr>
              <a:t>усредненная по времени</a:t>
            </a:r>
            <a:r>
              <a:rPr lang="en-US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CB2C62-630A-223D-4BEE-FDCF696CD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340" y="1914664"/>
            <a:ext cx="6471156" cy="4240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A871FBE-5D5C-CCE1-99F7-E65E5CC5794F}"/>
                  </a:ext>
                </a:extLst>
              </p:cNvPr>
              <p:cNvSpPr txBox="1"/>
              <p:nvPr/>
            </p:nvSpPr>
            <p:spPr>
              <a:xfrm>
                <a:off x="5877452" y="1630179"/>
                <a:ext cx="5923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ru-RU" sz="1600" dirty="0">
                    <a:latin typeface="HSE Sans" panose="02000000000000000000" pitchFamily="2" charset="0"/>
                  </a:rPr>
                  <a:t>Для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=0.01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≈0.06</m:t>
                    </m:r>
                  </m:oMath>
                </a14:m>
                <a:r>
                  <a:rPr lang="ru-RU" sz="1600" dirty="0">
                    <a:latin typeface="HSE Sans" panose="02000000000000000000" pitchFamily="2" charset="0"/>
                  </a:rPr>
                  <a:t> примерно 57% диссипации в </a:t>
                </a:r>
                <a:r>
                  <a:rPr lang="ru-RU" sz="1600" dirty="0" err="1">
                    <a:latin typeface="HSE Sans" panose="02000000000000000000" pitchFamily="2" charset="0"/>
                  </a:rPr>
                  <a:t>погран.слое</a:t>
                </a:r>
                <a:endParaRPr lang="ru-RU" sz="1600" dirty="0">
                  <a:latin typeface="HSE Sans" panose="02000000000000000000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A871FBE-5D5C-CCE1-99F7-E65E5CC57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452" y="1630179"/>
                <a:ext cx="5923280" cy="338554"/>
              </a:xfrm>
              <a:prstGeom prst="rect">
                <a:avLst/>
              </a:prstGeom>
              <a:blipFill>
                <a:blip r:embed="rId4"/>
                <a:stretch>
                  <a:fillRect l="-514" t="-5357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897ACCC-C7E2-D5DA-0CFE-6D95AB32A86A}"/>
              </a:ext>
            </a:extLst>
          </p:cNvPr>
          <p:cNvSpPr txBox="1"/>
          <p:nvPr/>
        </p:nvSpPr>
        <p:spPr>
          <a:xfrm>
            <a:off x="6345277" y="6016892"/>
            <a:ext cx="545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HSE Sans" panose="02000000000000000000" pitchFamily="2" charset="0"/>
              </a:rPr>
              <a:t>Рисунок: наглядная демонстрация вычисления интегралов плотности диссипации по тонкому слою шириной </a:t>
            </a:r>
            <a:r>
              <a:rPr lang="el-GR" sz="1600" dirty="0">
                <a:latin typeface="HSE Sans" panose="02000000000000000000" pitchFamily="2" charset="0"/>
              </a:rPr>
              <a:t>δ</a:t>
            </a:r>
            <a:endParaRPr lang="ru-RU" sz="1600" dirty="0">
              <a:latin typeface="HSE Sans" panose="02000000000000000000" pitchFamily="2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2D407ED-607B-1E71-17FA-178CF46E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137639"/>
            <a:ext cx="8139002" cy="777025"/>
          </a:xfrm>
        </p:spPr>
        <p:txBody>
          <a:bodyPr/>
          <a:lstStyle/>
          <a:p>
            <a:r>
              <a:rPr lang="ru-RU" dirty="0"/>
              <a:t>Где происходит основная диссипация? Случай с подкруткой</a:t>
            </a:r>
          </a:p>
        </p:txBody>
      </p:sp>
    </p:spTree>
    <p:extLst>
      <p:ext uri="{BB962C8B-B14F-4D97-AF65-F5344CB8AC3E}">
        <p14:creationId xmlns:p14="http://schemas.microsoft.com/office/powerpoint/2010/main" val="123246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B97C126E-0AD9-8075-DB6B-8D7ED8A6C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 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33FACC9-11FA-3CDE-273C-3CF862BC15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05821A1-76AA-BDFE-8361-136774194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диссипация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C57DA-3C94-E0FD-79D3-B9F84855D28C}"/>
              </a:ext>
            </a:extLst>
          </p:cNvPr>
          <p:cNvSpPr txBox="1"/>
          <p:nvPr/>
        </p:nvSpPr>
        <p:spPr>
          <a:xfrm>
            <a:off x="526283" y="6051437"/>
            <a:ext cx="4786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HSE Sans" panose="02000000000000000000" pitchFamily="2" charset="0"/>
              </a:rPr>
              <a:t>Рисунок: пространственная плотность диссипации энергии</a:t>
            </a:r>
            <a:r>
              <a:rPr lang="en-US" sz="1600" dirty="0">
                <a:latin typeface="HSE Sans" panose="02000000000000000000" pitchFamily="2" charset="0"/>
              </a:rPr>
              <a:t> (</a:t>
            </a:r>
            <a:r>
              <a:rPr lang="ru-RU" sz="1600" dirty="0">
                <a:latin typeface="HSE Sans" panose="02000000000000000000" pitchFamily="2" charset="0"/>
              </a:rPr>
              <a:t>усредненная по времени</a:t>
            </a:r>
            <a:r>
              <a:rPr lang="en-US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A871FBE-5D5C-CCE1-99F7-E65E5CC5794F}"/>
                  </a:ext>
                </a:extLst>
              </p:cNvPr>
              <p:cNvSpPr txBox="1"/>
              <p:nvPr/>
            </p:nvSpPr>
            <p:spPr>
              <a:xfrm>
                <a:off x="5877452" y="1630179"/>
                <a:ext cx="5923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ru-RU" sz="1600" dirty="0">
                    <a:latin typeface="HSE Sans" panose="02000000000000000000" pitchFamily="2" charset="0"/>
                  </a:rPr>
                  <a:t>Для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=0.01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≈0.06</m:t>
                    </m:r>
                  </m:oMath>
                </a14:m>
                <a:r>
                  <a:rPr lang="ru-RU" sz="1600" dirty="0">
                    <a:latin typeface="HSE Sans" panose="02000000000000000000" pitchFamily="2" charset="0"/>
                  </a:rPr>
                  <a:t> примерно 4</a:t>
                </a:r>
                <a:r>
                  <a:rPr lang="en-US" sz="1600" dirty="0">
                    <a:latin typeface="HSE Sans" panose="02000000000000000000" pitchFamily="2" charset="0"/>
                  </a:rPr>
                  <a:t>5</a:t>
                </a:r>
                <a:r>
                  <a:rPr lang="ru-RU" sz="1600" dirty="0">
                    <a:latin typeface="HSE Sans" panose="02000000000000000000" pitchFamily="2" charset="0"/>
                  </a:rPr>
                  <a:t>% диссипации в </a:t>
                </a:r>
                <a:r>
                  <a:rPr lang="ru-RU" sz="1600" dirty="0" err="1">
                    <a:latin typeface="HSE Sans" panose="02000000000000000000" pitchFamily="2" charset="0"/>
                  </a:rPr>
                  <a:t>погран.слое</a:t>
                </a:r>
                <a:endParaRPr lang="ru-RU" sz="1600" dirty="0">
                  <a:latin typeface="HSE Sans" panose="02000000000000000000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A871FBE-5D5C-CCE1-99F7-E65E5CC57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452" y="1630179"/>
                <a:ext cx="5923280" cy="338554"/>
              </a:xfrm>
              <a:prstGeom prst="rect">
                <a:avLst/>
              </a:prstGeom>
              <a:blipFill>
                <a:blip r:embed="rId2"/>
                <a:stretch>
                  <a:fillRect l="-514" t="-5357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897ACCC-C7E2-D5DA-0CFE-6D95AB32A86A}"/>
              </a:ext>
            </a:extLst>
          </p:cNvPr>
          <p:cNvSpPr txBox="1"/>
          <p:nvPr/>
        </p:nvSpPr>
        <p:spPr>
          <a:xfrm>
            <a:off x="6345277" y="6016892"/>
            <a:ext cx="545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HSE Sans" panose="02000000000000000000" pitchFamily="2" charset="0"/>
              </a:rPr>
              <a:t>Рисунок: наглядная демонстрация вычисления интегралов плотности диссипации по тонкому слою шириной </a:t>
            </a:r>
            <a:r>
              <a:rPr lang="el-GR" sz="1600" dirty="0">
                <a:latin typeface="HSE Sans" panose="02000000000000000000" pitchFamily="2" charset="0"/>
              </a:rPr>
              <a:t>δ</a:t>
            </a:r>
            <a:endParaRPr lang="ru-RU" sz="1600" dirty="0">
              <a:latin typeface="HSE Sans" panose="02000000000000000000" pitchFamily="2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2D407ED-607B-1E71-17FA-178CF46E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137639"/>
            <a:ext cx="8139002" cy="777025"/>
          </a:xfrm>
        </p:spPr>
        <p:txBody>
          <a:bodyPr/>
          <a:lstStyle/>
          <a:p>
            <a:r>
              <a:rPr lang="ru-RU" dirty="0"/>
              <a:t>Где происходит основная диссипация? Случай без подкрутки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FCE615-E530-A08D-CDD7-8EE8E2CE5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8" r="1788" b="6684"/>
          <a:stretch/>
        </p:blipFill>
        <p:spPr>
          <a:xfrm>
            <a:off x="407954" y="1609528"/>
            <a:ext cx="4924598" cy="44419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3A2D7B-A48F-EC3C-AFC8-1EE8FC78E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263" y="2005069"/>
            <a:ext cx="6053137" cy="40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2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B97C126E-0AD9-8075-DB6B-8D7ED8A6C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физики 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33FACC9-11FA-3CDE-273C-3CF862BC15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000" dirty="0"/>
              <a:t>Влияние твердых границ на свойства двумерного турбулентного течения в квадратной ячейке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05821A1-76AA-BDFE-8361-136774194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Результаты: профиль скорости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FC743B-3F10-A81F-6A66-8C31432ABCD3}"/>
                  </a:ext>
                </a:extLst>
              </p:cNvPr>
              <p:cNvSpPr txBox="1"/>
              <p:nvPr/>
            </p:nvSpPr>
            <p:spPr>
              <a:xfrm>
                <a:off x="356424" y="2043821"/>
                <a:ext cx="2482026" cy="2898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</a:rPr>
                  <a:t>   wall shear stress</a:t>
                </a:r>
                <a:r>
                  <a:rPr lang="ru-RU" sz="2000" dirty="0">
                    <a:latin typeface="Cambria Math" panose="02040503050406030204" pitchFamily="18" charset="0"/>
                  </a:rPr>
                  <a:t>:</a:t>
                </a:r>
                <a:endParaRPr lang="ru-RU" sz="2000" b="0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𝑑𝑈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HSE Sans" panose="02000000000000000000" pitchFamily="2" charset="0"/>
                </a:endParaRPr>
              </a:p>
              <a:p>
                <a:pPr algn="l"/>
                <a:endParaRPr lang="ru-RU" sz="2000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2000" b="0" dirty="0">
                  <a:latin typeface="HSE Sans" panose="02000000000000000000" pitchFamily="2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000" b="0" dirty="0">
                  <a:latin typeface="HSE Sans" panose="02000000000000000000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ru-RU" sz="2000" dirty="0">
                    <a:latin typeface="HSE Sans" panose="02000000000000000000" pitchFamily="2" charset="0"/>
                  </a:rPr>
                  <a:t> – константа Кармана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FC743B-3F10-A81F-6A66-8C31432AB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24" y="2043821"/>
                <a:ext cx="2482026" cy="2898486"/>
              </a:xfrm>
              <a:prstGeom prst="rect">
                <a:avLst/>
              </a:prstGeom>
              <a:blipFill>
                <a:blip r:embed="rId2"/>
                <a:stretch>
                  <a:fillRect l="-2451" t="-2731" r="-5147" b="-44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4AD80D-873C-7A26-0BB1-979CF7A5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314" y="1239393"/>
            <a:ext cx="8058150" cy="537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0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3900</TotalTime>
  <Words>950</Words>
  <Application>Microsoft Office PowerPoint</Application>
  <PresentationFormat>Широкоэкранный</PresentationFormat>
  <Paragraphs>152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Courier New</vt:lpstr>
      <vt:lpstr>HSE Sans</vt:lpstr>
      <vt:lpstr>MinionPro-Regular</vt:lpstr>
      <vt:lpstr>Office Theme</vt:lpstr>
      <vt:lpstr>Влияние твердых границ на свойства двумерного турбулентного течения в квадратной ячейке</vt:lpstr>
      <vt:lpstr>Презентация PowerPoint</vt:lpstr>
      <vt:lpstr>Качественная картина</vt:lpstr>
      <vt:lpstr>Влияние момента силы</vt:lpstr>
      <vt:lpstr>Хороший ли счёт?</vt:lpstr>
      <vt:lpstr>Где происходит основная диссипация?</vt:lpstr>
      <vt:lpstr>Где происходит основная диссипация? Случай с подкруткой</vt:lpstr>
      <vt:lpstr>Где происходит основная диссипация? Случай без подкрутки</vt:lpstr>
      <vt:lpstr>Презентация PowerPoint</vt:lpstr>
      <vt:lpstr>Результаты: трекинг центра вихря</vt:lpstr>
      <vt:lpstr>Результаты: профиль вихря</vt:lpstr>
      <vt:lpstr>Презентация PowerPoint</vt:lpstr>
      <vt:lpstr>Презентация PowerPoint</vt:lpstr>
      <vt:lpstr>Результаты: энергетический спектр</vt:lpstr>
      <vt:lpstr>Презентация PowerPoint</vt:lpstr>
      <vt:lpstr>Презентация PowerPoint</vt:lpstr>
      <vt:lpstr>Результаты: трекинг центра вихря</vt:lpstr>
      <vt:lpstr>Презентация PowerPoint</vt:lpstr>
      <vt:lpstr>Презентация PowerPoint</vt:lpstr>
      <vt:lpstr>Презентация PowerPoint</vt:lpstr>
      <vt:lpstr>Профиль скорости вблизи стенки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Алиса</dc:creator>
  <cp:lastModifiedBy>Алиса</cp:lastModifiedBy>
  <cp:revision>90</cp:revision>
  <cp:lastPrinted>2021-11-11T13:08:42Z</cp:lastPrinted>
  <dcterms:created xsi:type="dcterms:W3CDTF">2021-11-11T08:52:47Z</dcterms:created>
  <dcterms:modified xsi:type="dcterms:W3CDTF">2024-08-29T20:35:41Z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